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9" r:id="rId2"/>
  </p:sldMasterIdLst>
  <p:notesMasterIdLst>
    <p:notesMasterId r:id="rId60"/>
  </p:notesMasterIdLst>
  <p:sldIdLst>
    <p:sldId id="339" r:id="rId3"/>
    <p:sldId id="446" r:id="rId4"/>
    <p:sldId id="433" r:id="rId5"/>
    <p:sldId id="432" r:id="rId6"/>
    <p:sldId id="447" r:id="rId7"/>
    <p:sldId id="440" r:id="rId8"/>
    <p:sldId id="441" r:id="rId9"/>
    <p:sldId id="445" r:id="rId10"/>
    <p:sldId id="450" r:id="rId11"/>
    <p:sldId id="457" r:id="rId12"/>
    <p:sldId id="458" r:id="rId13"/>
    <p:sldId id="438" r:id="rId14"/>
    <p:sldId id="435" r:id="rId15"/>
    <p:sldId id="436" r:id="rId16"/>
    <p:sldId id="406" r:id="rId17"/>
    <p:sldId id="448" r:id="rId18"/>
    <p:sldId id="449" r:id="rId19"/>
    <p:sldId id="426" r:id="rId20"/>
    <p:sldId id="452" r:id="rId21"/>
    <p:sldId id="451" r:id="rId22"/>
    <p:sldId id="425" r:id="rId23"/>
    <p:sldId id="417" r:id="rId24"/>
    <p:sldId id="424" r:id="rId25"/>
    <p:sldId id="460" r:id="rId26"/>
    <p:sldId id="481" r:id="rId27"/>
    <p:sldId id="453" r:id="rId28"/>
    <p:sldId id="419" r:id="rId29"/>
    <p:sldId id="420" r:id="rId30"/>
    <p:sldId id="418" r:id="rId31"/>
    <p:sldId id="428" r:id="rId32"/>
    <p:sldId id="454" r:id="rId33"/>
    <p:sldId id="429" r:id="rId34"/>
    <p:sldId id="468" r:id="rId35"/>
    <p:sldId id="422" r:id="rId36"/>
    <p:sldId id="421" r:id="rId37"/>
    <p:sldId id="455" r:id="rId38"/>
    <p:sldId id="410" r:id="rId39"/>
    <p:sldId id="456" r:id="rId40"/>
    <p:sldId id="430" r:id="rId41"/>
    <p:sldId id="471" r:id="rId42"/>
    <p:sldId id="474" r:id="rId43"/>
    <p:sldId id="475" r:id="rId44"/>
    <p:sldId id="476" r:id="rId45"/>
    <p:sldId id="477" r:id="rId46"/>
    <p:sldId id="479" r:id="rId47"/>
    <p:sldId id="480" r:id="rId48"/>
    <p:sldId id="470" r:id="rId49"/>
    <p:sldId id="442" r:id="rId50"/>
    <p:sldId id="434" r:id="rId51"/>
    <p:sldId id="461" r:id="rId52"/>
    <p:sldId id="462" r:id="rId53"/>
    <p:sldId id="467" r:id="rId54"/>
    <p:sldId id="463" r:id="rId55"/>
    <p:sldId id="464" r:id="rId56"/>
    <p:sldId id="466" r:id="rId57"/>
    <p:sldId id="469" r:id="rId58"/>
    <p:sldId id="353" r:id="rId59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000"/>
    <a:srgbClr val="E40CC5"/>
    <a:srgbClr val="00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48" autoAdjust="0"/>
  </p:normalViewPr>
  <p:slideViewPr>
    <p:cSldViewPr>
      <p:cViewPr>
        <p:scale>
          <a:sx n="65" d="100"/>
          <a:sy n="65" d="100"/>
        </p:scale>
        <p:origin x="-1536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5CC8E3A-17D1-4EC7-B7E2-A3276E2BB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3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384C9B-8F3E-44F3-972C-79A3876DF2B6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4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384C9B-8F3E-44F3-972C-79A3876DF2B6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497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CC8E3A-17D1-4EC7-B7E2-A3276E2BBB7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DC2A79A8-7366-43FC-A7C8-9A14FC71B837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2979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29B246B5-713C-4656-931C-58A7AD9B9282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153187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03200"/>
            <a:ext cx="2132012" cy="5435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6388" y="203200"/>
            <a:ext cx="6248400" cy="5435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25D6A173-9502-4161-B3FB-360AE0B6D3B7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207639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" y="-4763"/>
            <a:ext cx="9180910" cy="510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D:\BOBO\品牌logo\YFPO logo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5" y="5172076"/>
            <a:ext cx="1262063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3428214" y="1962001"/>
            <a:ext cx="5331035" cy="759634"/>
          </a:xfrm>
        </p:spPr>
        <p:txBody>
          <a:bodyPr anchor="b" anchorCtr="0"/>
          <a:lstStyle>
            <a:lvl1pPr marL="0" indent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000" b="1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5pPr>
          </a:lstStyle>
          <a:p>
            <a:pPr lvl="0"/>
            <a:r>
              <a:rPr lang="en-US" altLang="zh-CN" dirty="0" smtClean="0"/>
              <a:t>PPT</a:t>
            </a:r>
            <a:r>
              <a:rPr lang="zh-CN" altLang="en-US" dirty="0" smtClean="0"/>
              <a:t>主标题</a:t>
            </a:r>
            <a:endParaRPr lang="en-US" altLang="zh-CN" dirty="0" smtClean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3513" y="2910908"/>
            <a:ext cx="3402246" cy="518093"/>
          </a:xfrm>
        </p:spPr>
        <p:txBody>
          <a:bodyPr/>
          <a:lstStyle>
            <a:lvl1pPr marL="0" indent="0" algn="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800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5pPr>
          </a:lstStyle>
          <a:p>
            <a:pPr lvl="0"/>
            <a:r>
              <a:rPr lang="en-US" altLang="zh-CN" dirty="0" smtClean="0"/>
              <a:t>PPT</a:t>
            </a:r>
            <a:r>
              <a:rPr lang="zh-CN" altLang="en-US" dirty="0" smtClean="0"/>
              <a:t>副标题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449833" y="5947796"/>
            <a:ext cx="999741" cy="518093"/>
          </a:xfrm>
        </p:spPr>
        <p:txBody>
          <a:bodyPr/>
          <a:lstStyle>
            <a:lvl1pPr marL="0" indent="0" algn="ctr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600" b="1" kern="1200" dirty="0" smtClean="0">
                <a:solidFill>
                  <a:schemeClr val="bg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5pPr>
          </a:lstStyle>
          <a:p>
            <a:pPr lvl="0"/>
            <a:r>
              <a:rPr lang="zh-CN" altLang="en-US" dirty="0" smtClean="0"/>
              <a:t>汇报人</a:t>
            </a:r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733124" y="5947796"/>
            <a:ext cx="1358570" cy="518093"/>
          </a:xfrm>
        </p:spPr>
        <p:txBody>
          <a:bodyPr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600" b="1" kern="1200" dirty="0" smtClean="0">
                <a:solidFill>
                  <a:schemeClr val="bg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kern="1200" dirty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  <a:cs typeface="+mn-cs"/>
              </a:defRPr>
            </a:lvl5pPr>
          </a:lstStyle>
          <a:p>
            <a:pPr marL="0" lvl="0" indent="0" algn="ctr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zh-CN" dirty="0" smtClean="0"/>
              <a:t>2013/3/1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329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9477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680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510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3588" y="1104900"/>
            <a:ext cx="3732212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04900"/>
            <a:ext cx="37338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1692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1602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06512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7168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1A94B5C9-3A8C-4A59-BD4F-F06C9A2804F2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342490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951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5066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046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03200"/>
            <a:ext cx="2132012" cy="5435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6388" y="203200"/>
            <a:ext cx="6248400" cy="5435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857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766679E0-E55E-4021-A6DC-C6BBC92871C1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101171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3588" y="1104900"/>
            <a:ext cx="3732212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04900"/>
            <a:ext cx="37338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ECA68795-7F1B-4E8E-8F9B-63E55EF826AB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89570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D55048C8-CCEE-464F-8E83-8DBD2BA907C7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274743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C93B7E7C-0B12-4410-AF91-707CBADB066F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01006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890191E3-66CB-4EBA-B1B2-A242E7A9E726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55942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05FD0D58-6FF8-4678-9088-87FF50493095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303757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PAGE </a:t>
            </a:r>
            <a:fld id="{DCACB6CF-34DC-4A9C-B6DD-C111682D2287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</p:spTree>
    <p:extLst>
      <p:ext uri="{BB962C8B-B14F-4D97-AF65-F5344CB8AC3E}">
        <p14:creationId xmlns:p14="http://schemas.microsoft.com/office/powerpoint/2010/main" val="138989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GB" altLang="en-US" sz="24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6388" y="203200"/>
            <a:ext cx="85328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Cliquez et modifiez le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3588" y="1104900"/>
            <a:ext cx="7618412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Cliquez pour modifier les styles du texte du masque</a:t>
            </a:r>
          </a:p>
          <a:p>
            <a:pPr lvl="1"/>
            <a:r>
              <a:rPr lang="zh-CN" altLang="zh-CN" smtClean="0"/>
              <a:t>Deuxième niveau</a:t>
            </a:r>
          </a:p>
          <a:p>
            <a:pPr lvl="2"/>
            <a:r>
              <a:rPr lang="zh-CN" altLang="zh-CN" smtClean="0"/>
              <a:t>Troisième niveau</a:t>
            </a:r>
          </a:p>
          <a:p>
            <a:pPr lvl="3"/>
            <a:r>
              <a:rPr lang="zh-CN" altLang="zh-CN" smtClean="0"/>
              <a:t>Quatrième niveau</a:t>
            </a:r>
          </a:p>
          <a:p>
            <a:pPr lvl="4"/>
            <a:r>
              <a:rPr lang="zh-CN" altLang="zh-CN" smtClean="0"/>
              <a:t>Cinquième niveau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GB" altLang="en-US"/>
              <a:t>PAGE </a:t>
            </a:r>
            <a:fld id="{61A10957-989E-4B69-974A-4FC81160179F}" type="slidenum">
              <a:rPr lang="en-GB" altLang="en-US"/>
              <a:pPr>
                <a:defRPr/>
              </a:pPr>
              <a:t>‹#›</a:t>
            </a:fld>
            <a:r>
              <a:rPr lang="en-GB" altLang="en-US"/>
              <a:t> /  - 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6411913"/>
            <a:ext cx="7859713" cy="127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6411913"/>
            <a:ext cx="592138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619500" y="6499225"/>
            <a:ext cx="2095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GB" altLang="en-US" sz="1000" b="1" smtClean="0">
                <a:solidFill>
                  <a:srgbClr val="FF0000"/>
                </a:solidFill>
              </a:rPr>
              <a:t>Confidential                         property of YF Plastic Omnium</a:t>
            </a:r>
          </a:p>
        </p:txBody>
      </p:sp>
      <p:pic>
        <p:nvPicPr>
          <p:cNvPr id="1033" name="Picture 9"/>
          <p:cNvPicPr preferRelativeResize="0">
            <a:picLocks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695950"/>
            <a:ext cx="84455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32" r:id="rId12"/>
  </p:sldLayoutIdLst>
  <p:txStyles>
    <p:titleStyle>
      <a:lvl1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9302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13874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8446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23018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96000"/>
        </a:lnSpc>
        <a:spcBef>
          <a:spcPct val="2000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63575" indent="-287338" algn="l" rtl="0" eaLnBrk="0" fontAlgn="base" hangingPunct="0">
        <a:lnSpc>
          <a:spcPct val="96000"/>
        </a:lnSpc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2pPr>
      <a:lvl3pPr marL="898525" indent="-22542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50000"/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123950" indent="-223838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</a:defRPr>
      </a:lvl4pPr>
      <a:lvl5pPr marL="18526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5pPr>
      <a:lvl6pPr marL="23098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27670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32242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36814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51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6243638"/>
            <a:ext cx="1182688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7"/>
          <p:cNvPicPr preferRelativeResize="0"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714875"/>
            <a:ext cx="18954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6388" y="203200"/>
            <a:ext cx="85328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Cliquez et modifiez le titre</a:t>
            </a:r>
          </a:p>
        </p:txBody>
      </p:sp>
      <p:sp>
        <p:nvSpPr>
          <p:cNvPr id="205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3588" y="1104900"/>
            <a:ext cx="7618412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Cliquez pour modifier les styles du texte du masque</a:t>
            </a:r>
          </a:p>
          <a:p>
            <a:pPr lvl="1"/>
            <a:r>
              <a:rPr lang="zh-CN" altLang="zh-CN" smtClean="0"/>
              <a:t>Deuxième niveau</a:t>
            </a:r>
          </a:p>
          <a:p>
            <a:pPr lvl="2"/>
            <a:r>
              <a:rPr lang="zh-CN" altLang="zh-CN" smtClean="0"/>
              <a:t>Troisième niveau</a:t>
            </a:r>
          </a:p>
          <a:p>
            <a:pPr lvl="3"/>
            <a:r>
              <a:rPr lang="zh-CN" altLang="zh-CN" smtClean="0"/>
              <a:t>Quatrième niveau</a:t>
            </a:r>
          </a:p>
          <a:p>
            <a:pPr lvl="4"/>
            <a:r>
              <a:rPr lang="zh-CN" altLang="zh-CN" smtClean="0"/>
              <a:t>Cinquième niveau</a:t>
            </a:r>
          </a:p>
        </p:txBody>
      </p:sp>
      <p:sp>
        <p:nvSpPr>
          <p:cNvPr id="2055" name="Rectangle 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309563" y="6215063"/>
            <a:ext cx="3576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accent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4730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9302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13874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8446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2301875" indent="-473075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150000"/>
        <a:buFont typeface="Wingdings" pitchFamily="2" charset="2"/>
        <a:buChar char="£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96000"/>
        </a:lnSpc>
        <a:spcBef>
          <a:spcPct val="2000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63575" indent="-287338" algn="l" rtl="0" eaLnBrk="0" fontAlgn="base" hangingPunct="0">
        <a:lnSpc>
          <a:spcPct val="96000"/>
        </a:lnSpc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2pPr>
      <a:lvl3pPr marL="898525" indent="-22542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50000"/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123950" indent="-223838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£"/>
        <a:defRPr sz="2000">
          <a:solidFill>
            <a:schemeClr val="tx1"/>
          </a:solidFill>
          <a:latin typeface="+mn-lt"/>
          <a:ea typeface="+mn-ea"/>
        </a:defRPr>
      </a:lvl4pPr>
      <a:lvl5pPr marL="18526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5pPr>
      <a:lvl6pPr marL="23098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27670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32242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3681413" indent="-66675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slide" Target="slide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63688" y="2237318"/>
            <a:ext cx="5940660" cy="1119674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4400" dirty="0" smtClean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自动化项目介绍</a:t>
            </a:r>
            <a:endParaRPr lang="en-US" altLang="zh-CN" sz="4400" dirty="0" smtClean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ln w="11430"/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Automation Project Introduction</a:t>
            </a:r>
            <a:endParaRPr lang="zh-CN" altLang="en-US" sz="2800" dirty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0292" y="580526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Wu Wei</a:t>
            </a:r>
          </a:p>
          <a:p>
            <a:pPr algn="ctr"/>
            <a:r>
              <a:rPr lang="en-US" altLang="zh-CN" dirty="0" smtClean="0"/>
              <a:t>2017</a:t>
            </a:r>
            <a:r>
              <a:rPr lang="en-US" altLang="zh-CN" dirty="0" smtClean="0"/>
              <a:t>.7.19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10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关键设备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Key Equipment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3543" y="5001583"/>
            <a:ext cx="25651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激光打印机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Laser Machine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1980" y="5005746"/>
            <a:ext cx="21158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取件机器人</a:t>
            </a:r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KUKA Robot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03" y="1005033"/>
            <a:ext cx="2931701" cy="378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43" y="1016732"/>
            <a:ext cx="2768910" cy="380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5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11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关键设备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Key Equipment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3543" y="5001583"/>
            <a:ext cx="2565111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缓冲传送带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Buf</a:t>
            </a:r>
            <a:r>
              <a:rPr lang="en-US" altLang="zh-CN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 Conveyor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5596" y="5001583"/>
            <a:ext cx="25202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下件升降机</a:t>
            </a:r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Unloading Lift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962052"/>
            <a:ext cx="4020952" cy="395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968120"/>
            <a:ext cx="2988332" cy="398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99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12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关键设备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Key Equipment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82482"/>
            <a:ext cx="2360485" cy="435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55576" y="5337212"/>
            <a:ext cx="258547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固定升降机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Fixed Lift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96761" y="5337212"/>
            <a:ext cx="258547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移动升降机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Move Lift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26" y="882481"/>
            <a:ext cx="3380978" cy="42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63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13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关键设备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Key Equipment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6" descr="NSAV前後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1400">
            <a:off x="-161736" y="1250554"/>
            <a:ext cx="5146019" cy="379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546081" y="4998489"/>
            <a:ext cx="21158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自动牵引车</a:t>
            </a:r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AGV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4068" y="4991138"/>
            <a:ext cx="30603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双层传送带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 Layers Conveyor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06" y="1872406"/>
            <a:ext cx="4022641" cy="270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8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14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关键设备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Key Equipment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88740"/>
            <a:ext cx="433933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15616" y="5188024"/>
            <a:ext cx="30603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上件传送带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Loading Conveyor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71" y="1088740"/>
            <a:ext cx="427371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984302" y="5188024"/>
            <a:ext cx="31880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转向</a:t>
            </a:r>
            <a:r>
              <a:rPr lang="en-US" altLang="zh-CN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/</a:t>
            </a:r>
            <a:r>
              <a:rPr lang="zh-CN" altLang="en-US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上件机器人</a:t>
            </a:r>
            <a:endParaRPr lang="en-US" altLang="zh-CN" sz="2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Loading Robot</a:t>
            </a:r>
            <a:endParaRPr lang="zh-CN" altLang="en-US" sz="2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667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97" y="1087664"/>
            <a:ext cx="5405933" cy="48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15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2042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大布局 </a:t>
            </a:r>
            <a:r>
              <a:rPr lang="en-US" altLang="zh-CN" sz="2800" b="1" dirty="0" err="1" smtClean="0">
                <a:latin typeface="微软雅黑" pitchFamily="34" charset="-122"/>
                <a:ea typeface="微软雅黑" pitchFamily="34" charset="-122"/>
              </a:rPr>
              <a:t>Macrozone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69815" y="3637022"/>
            <a:ext cx="2725191" cy="1984462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注塑</a:t>
            </a:r>
            <a:r>
              <a:rPr lang="en-US" altLang="zh-CN" sz="2800" dirty="0" smtClean="0">
                <a:solidFill>
                  <a:schemeClr val="tx1"/>
                </a:solidFill>
              </a:rPr>
              <a:t>WIP</a:t>
            </a:r>
            <a:r>
              <a:rPr lang="zh-CN" altLang="en-US" sz="2800" dirty="0" smtClean="0">
                <a:solidFill>
                  <a:schemeClr val="tx1"/>
                </a:solidFill>
              </a:rPr>
              <a:t>区域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01981" y="1124744"/>
            <a:ext cx="945983" cy="488640"/>
          </a:xfrm>
          <a:prstGeom prst="rect">
            <a:avLst/>
          </a:prstGeom>
          <a:solidFill>
            <a:srgbClr val="7030A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翻箱点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608" y="3628986"/>
            <a:ext cx="600284" cy="1992498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注塑上件区域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95006" y="3640071"/>
            <a:ext cx="572666" cy="1981413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注塑上件区域</a:t>
            </a:r>
          </a:p>
        </p:txBody>
      </p:sp>
      <p:sp>
        <p:nvSpPr>
          <p:cNvPr id="20" name="矩形 19"/>
          <p:cNvSpPr/>
          <p:nvPr/>
        </p:nvSpPr>
        <p:spPr>
          <a:xfrm>
            <a:off x="3301982" y="2747384"/>
            <a:ext cx="1765690" cy="889638"/>
          </a:xfrm>
          <a:prstGeom prst="rect">
            <a:avLst/>
          </a:prstGeom>
          <a:solidFill>
            <a:srgbClr val="FF0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涂装上件区域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5401" y="1104156"/>
            <a:ext cx="1516581" cy="2532866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自动化上件项目过程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Automation Process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588" y="980728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下线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Unloading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装箱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Packing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入库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Inbound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Outbound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掏箱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 smtClean="0"/>
              <a:t>Unstuffing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上件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Loading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10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17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7440" y="1962373"/>
            <a:ext cx="76177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注塑件下线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Unloading</a:t>
            </a:r>
            <a:endParaRPr lang="zh-CN" altLang="en-US" sz="4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9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18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注塑件下件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Injection Parts Unloading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62624"/>
            <a:ext cx="7170564" cy="546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19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激光条码打印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Laser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Label Print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289" y="465313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激光条码打印机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Laser Machine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6980" y="465313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激光条码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Laser Label</a:t>
            </a:r>
            <a:endParaRPr lang="zh-CN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289" y="1002857"/>
            <a:ext cx="3096344" cy="177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1068172"/>
            <a:ext cx="4139571" cy="359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49" y="2971502"/>
            <a:ext cx="2885884" cy="168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项目计划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Project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Plan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17"/>
          <p:cNvSpPr/>
          <p:nvPr/>
        </p:nvSpPr>
        <p:spPr bwMode="auto">
          <a:xfrm>
            <a:off x="3238649" y="2617788"/>
            <a:ext cx="1693391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>
              <a:lnSpc>
                <a:spcPct val="130000"/>
              </a:lnSpc>
              <a:defRPr/>
            </a:pPr>
            <a:endParaRPr lang="en-US" altLang="zh-CN" sz="1400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 three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项目三</a:t>
            </a:r>
            <a:endParaRPr lang="zh-CN" altLang="en-US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Freeform 18"/>
          <p:cNvSpPr/>
          <p:nvPr/>
        </p:nvSpPr>
        <p:spPr bwMode="auto">
          <a:xfrm>
            <a:off x="1814661" y="2752725"/>
            <a:ext cx="1677219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1570C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</a:t>
            </a:r>
            <a:endParaRPr lang="en-US" altLang="zh-CN" sz="1400" b="1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</a:t>
            </a: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 two</a:t>
            </a:r>
          </a:p>
          <a:p>
            <a:pPr>
              <a:defRPr/>
            </a:pPr>
            <a:r>
              <a:rPr lang="zh-CN" altLang="en-US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</a:t>
            </a: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</a:t>
            </a: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二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Freeform 19"/>
          <p:cNvSpPr/>
          <p:nvPr/>
        </p:nvSpPr>
        <p:spPr bwMode="auto">
          <a:xfrm>
            <a:off x="578371" y="2901951"/>
            <a:ext cx="1207294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b="1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 one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项目一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Freeform 17"/>
          <p:cNvSpPr/>
          <p:nvPr/>
        </p:nvSpPr>
        <p:spPr bwMode="auto">
          <a:xfrm>
            <a:off x="4582865" y="2351089"/>
            <a:ext cx="1965722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570C1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>
              <a:lnSpc>
                <a:spcPct val="130000"/>
              </a:lnSpc>
              <a:defRPr/>
            </a:pPr>
            <a:endParaRPr lang="en-US" altLang="zh-CN" sz="1400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30000"/>
              </a:lnSpc>
              <a:defRPr/>
            </a:pP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 four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400" b="1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</a:t>
            </a: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四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30000"/>
              </a:lnSpc>
              <a:defRPr/>
            </a:pPr>
            <a:endParaRPr lang="zh-CN" altLang="en-US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002656" y="2217738"/>
            <a:ext cx="0" cy="812800"/>
          </a:xfrm>
          <a:prstGeom prst="straightConnector1">
            <a:avLst/>
          </a:prstGeom>
          <a:ln w="12700">
            <a:solidFill>
              <a:srgbClr val="1570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670846" y="2076140"/>
            <a:ext cx="0" cy="812800"/>
          </a:xfrm>
          <a:prstGeom prst="straightConnector1">
            <a:avLst/>
          </a:prstGeom>
          <a:ln w="12700">
            <a:solidFill>
              <a:srgbClr val="1570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948012" y="4365626"/>
            <a:ext cx="0" cy="811213"/>
          </a:xfrm>
          <a:prstGeom prst="straightConnector1">
            <a:avLst/>
          </a:prstGeom>
          <a:ln w="12700">
            <a:solidFill>
              <a:srgbClr val="1570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719787" y="4635599"/>
            <a:ext cx="0" cy="809625"/>
          </a:xfrm>
          <a:prstGeom prst="straightConnector1">
            <a:avLst/>
          </a:prstGeom>
          <a:ln w="12700">
            <a:solidFill>
              <a:srgbClr val="1570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951459" y="3030538"/>
            <a:ext cx="117872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90862" y="4248151"/>
            <a:ext cx="11787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11314" y="2757488"/>
            <a:ext cx="1190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662637" y="4581623"/>
            <a:ext cx="11787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26" name="TextBox 57"/>
          <p:cNvSpPr txBox="1"/>
          <p:nvPr/>
        </p:nvSpPr>
        <p:spPr bwMode="auto">
          <a:xfrm>
            <a:off x="354271" y="1451448"/>
            <a:ext cx="2073352" cy="93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No-touch Molding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注塑</a:t>
            </a: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操作自动化  </a:t>
            </a:r>
            <a:endParaRPr lang="en-US" altLang="zh-CN" sz="1400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TextBox 57"/>
          <p:cNvSpPr txBox="1"/>
          <p:nvPr/>
        </p:nvSpPr>
        <p:spPr bwMode="auto">
          <a:xfrm>
            <a:off x="951458" y="5437834"/>
            <a:ext cx="3213293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PL </a:t>
            </a:r>
            <a:r>
              <a:rPr lang="en-US" altLang="zh-CN" sz="1400" b="1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Robot Loading &amp; </a:t>
            </a: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Unloading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涂装机器人上下件 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8" name="TextBox 57"/>
          <p:cNvSpPr txBox="1"/>
          <p:nvPr/>
        </p:nvSpPr>
        <p:spPr bwMode="auto">
          <a:xfrm>
            <a:off x="2782432" y="1451448"/>
            <a:ext cx="2941695" cy="93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Automation Logistic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物流</a:t>
            </a: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搬运自动化 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9" name="TextBox 57"/>
          <p:cNvSpPr txBox="1"/>
          <p:nvPr/>
        </p:nvSpPr>
        <p:spPr bwMode="auto">
          <a:xfrm>
            <a:off x="4164752" y="5445224"/>
            <a:ext cx="2383835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b="1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Automation Assembly </a:t>
            </a:r>
            <a:endParaRPr lang="en-US" altLang="zh-CN" sz="1400" b="1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装配自动化 </a:t>
            </a:r>
            <a:endParaRPr lang="en-US" altLang="zh-CN" sz="1400" kern="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" name="Freeform 17"/>
          <p:cNvSpPr/>
          <p:nvPr/>
        </p:nvSpPr>
        <p:spPr bwMode="auto">
          <a:xfrm>
            <a:off x="6332563" y="2132856"/>
            <a:ext cx="2339752" cy="2952328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>
              <a:lnSpc>
                <a:spcPct val="130000"/>
              </a:lnSpc>
              <a:defRPr/>
            </a:pPr>
            <a:endParaRPr lang="en-US" altLang="zh-CN" sz="1400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Project five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项目</a:t>
            </a:r>
            <a:r>
              <a:rPr lang="zh-CN" altLang="en-US" sz="1400" kern="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五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6960741" y="2076140"/>
            <a:ext cx="0" cy="812800"/>
          </a:xfrm>
          <a:prstGeom prst="straightConnector1">
            <a:avLst/>
          </a:prstGeom>
          <a:ln w="12700">
            <a:solidFill>
              <a:srgbClr val="1570C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901209" y="2695774"/>
            <a:ext cx="1190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33" name="TextBox 57"/>
          <p:cNvSpPr txBox="1"/>
          <p:nvPr/>
        </p:nvSpPr>
        <p:spPr bwMode="auto">
          <a:xfrm>
            <a:off x="6161423" y="1480370"/>
            <a:ext cx="2016224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400" b="1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Automatic Delivery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400" kern="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发运自动化 </a:t>
            </a:r>
            <a:endParaRPr lang="en-US" altLang="zh-CN" sz="1400" kern="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20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2047" y="1962373"/>
            <a:ext cx="696857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注塑件装箱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Packing</a:t>
            </a:r>
            <a:endParaRPr lang="zh-CN" altLang="en-US" sz="4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4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21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注塑线边布局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Injection Unloading Layout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94429"/>
            <a:ext cx="2412268" cy="542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>
            <a:off x="5089207" y="5949280"/>
            <a:ext cx="1548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089207" y="4833156"/>
            <a:ext cx="1548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089207" y="3897052"/>
            <a:ext cx="1548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089207" y="3104964"/>
            <a:ext cx="1548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37379" y="5733256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下件升降机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24853" y="2920298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高位料架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24228" y="3712386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装箱升降机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24228" y="4648490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缓冲传送带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5089206" y="1525434"/>
            <a:ext cx="1548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24227" y="1340768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满箱等待点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475656" y="1525434"/>
            <a:ext cx="158417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4315" y="1308502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</a:t>
            </a:r>
            <a:r>
              <a:rPr lang="zh-CN" altLang="en-US" dirty="0" smtClean="0"/>
              <a:t>箱等待点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511660" y="4648490"/>
            <a:ext cx="158417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524" y="4431558"/>
            <a:ext cx="14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注塑机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08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22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注塑下件示意图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Injection Unloading Diagram 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40" y="1378944"/>
            <a:ext cx="5954103" cy="420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45" y="1376772"/>
            <a:ext cx="2155835" cy="420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8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87" y="2024844"/>
            <a:ext cx="51816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23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注塑传送带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Injection Conveyor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0195" y="728700"/>
            <a:ext cx="461665" cy="8280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下件位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728700"/>
            <a:ext cx="461665" cy="9721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缓冲位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6259" y="734012"/>
            <a:ext cx="461665" cy="8918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扫描位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87918" y="5074556"/>
            <a:ext cx="12382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3067876" y="1584218"/>
            <a:ext cx="0" cy="16287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635896" y="1597631"/>
            <a:ext cx="1" cy="144522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238287" y="1584218"/>
            <a:ext cx="0" cy="13442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472099" y="1584218"/>
            <a:ext cx="1" cy="8812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854756" y="1584218"/>
            <a:ext cx="0" cy="114270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19547" y="734012"/>
            <a:ext cx="461665" cy="9721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缓冲位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41267" y="734012"/>
            <a:ext cx="461665" cy="9721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缓冲位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8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24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空满交换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Full-Empty Exchange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42454" y="1014959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91880" y="3212976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67595" y="2960948"/>
            <a:ext cx="1296144" cy="3024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注塑机</a:t>
            </a:r>
          </a:p>
        </p:txBody>
      </p:sp>
      <p:sp>
        <p:nvSpPr>
          <p:cNvPr id="3" name="矩形 2"/>
          <p:cNvSpPr/>
          <p:nvPr/>
        </p:nvSpPr>
        <p:spPr>
          <a:xfrm>
            <a:off x="6228184" y="908720"/>
            <a:ext cx="1044116" cy="79208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28184" y="1900935"/>
            <a:ext cx="1044116" cy="79208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32990" y="1100323"/>
            <a:ext cx="14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空箱等待</a:t>
            </a:r>
            <a:r>
              <a:rPr lang="zh-CN" altLang="en-US" dirty="0"/>
              <a:t>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32991" y="2112313"/>
            <a:ext cx="148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满箱等待</a:t>
            </a:r>
            <a:r>
              <a:rPr lang="zh-CN" altLang="en-US" dirty="0"/>
              <a:t>点</a:t>
            </a:r>
          </a:p>
        </p:txBody>
      </p:sp>
      <p:sp>
        <p:nvSpPr>
          <p:cNvPr id="15" name="矩形 14"/>
          <p:cNvSpPr/>
          <p:nvPr/>
        </p:nvSpPr>
        <p:spPr>
          <a:xfrm>
            <a:off x="6442454" y="2026949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44208" y="1014959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609020"/>
            <a:ext cx="612068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91880" y="3465004"/>
            <a:ext cx="612068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91880" y="3320988"/>
            <a:ext cx="612068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9862" y="3753036"/>
            <a:ext cx="936104" cy="46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升降机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99892" y="4230358"/>
            <a:ext cx="468052" cy="1034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传送带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0.00173 -0.14838 C 0.00173 -0.18634 0.08854 -0.17292 0.16111 -0.17292 L 0.32482 -0.17292 " pathEditMode="relative" rAng="0" ptsTypes="FfFF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57" presetClass="path" presetSubtype="0" accel="50000" decel="50000" fill="hold" grpId="0" nodeType="after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32239 0.31805 L -0.32465 0.05764 C -0.32326 -0.00023 -0.23351 -0.00023 -0.16128 -0.00023 L -8.33333E-7 -0.00023 " pathEditMode="relative" rAng="0" ptsTypes="FfFF">
                                      <p:cBhvr>
                                        <p:cTn id="9" dur="4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4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45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5" grpId="0" animBg="1"/>
      <p:bldP spid="15" grpId="1" animBg="1"/>
      <p:bldP spid="16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25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注塑线边信息交互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Information Flow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908720"/>
            <a:ext cx="7056784" cy="52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32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8385" y="1962373"/>
            <a:ext cx="703590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注塑件入库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Inbound</a:t>
            </a:r>
            <a:endParaRPr lang="zh-CN" altLang="en-US" sz="4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08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27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注塑入库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拉动模拟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Inbound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Simulation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9013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13089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8097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91470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4369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962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7554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927774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9633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129013" y="1916832"/>
            <a:ext cx="4726753" cy="540060"/>
            <a:chOff x="1768973" y="1916832"/>
            <a:chExt cx="4726753" cy="540060"/>
          </a:xfrm>
        </p:grpSpPr>
        <p:sp>
          <p:nvSpPr>
            <p:cNvPr id="25" name="矩形 24"/>
            <p:cNvSpPr/>
            <p:nvPr/>
          </p:nvSpPr>
          <p:spPr>
            <a:xfrm>
              <a:off x="1768973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53049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120935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831430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83658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199582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515506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6927774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29013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813089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480975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191470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243698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559622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87554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927774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9633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2129013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813089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480975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191470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24369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559622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87554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927774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59633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4165727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849803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228184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129013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596336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912260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2813089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3481651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67644" y="1916832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79512" y="116074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Path1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9512" y="18703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Path2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9512" y="26026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Path3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9512" y="332052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Path4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2" y="404193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5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Path5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517689" y="3620116"/>
            <a:ext cx="61206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517689" y="3753036"/>
            <a:ext cx="61206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517689" y="3491032"/>
            <a:ext cx="61206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5517689" y="3356992"/>
            <a:ext cx="612068" cy="540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7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0.07569 0.0027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08472 0.00278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255 L 0.07934 0.00023 " pathEditMode="fixed" rAng="0" ptsTypes="AA">
                                      <p:cBhvr>
                                        <p:cTn id="1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69" grpId="0" animBg="1"/>
      <p:bldP spid="6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28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注塑入库拉动模拟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Inbound Simulation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9013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13089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8097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91470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4369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5962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7554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927774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9633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129013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813089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480975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191470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243698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559622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87554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927774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59633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2129013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813089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480975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191470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24369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559622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87554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927774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59633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129013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813089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480975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191470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243698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559622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875546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927774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596336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2113499" y="1916832"/>
            <a:ext cx="4726753" cy="540060"/>
            <a:chOff x="1768973" y="1916832"/>
            <a:chExt cx="4726753" cy="540060"/>
          </a:xfrm>
        </p:grpSpPr>
        <p:sp>
          <p:nvSpPr>
            <p:cNvPr id="72" name="矩形 71"/>
            <p:cNvSpPr/>
            <p:nvPr/>
          </p:nvSpPr>
          <p:spPr>
            <a:xfrm>
              <a:off x="1768973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2453049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3120935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3831430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5883658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5199582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515506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79" name="矩形 78"/>
          <p:cNvSpPr/>
          <p:nvPr/>
        </p:nvSpPr>
        <p:spPr>
          <a:xfrm>
            <a:off x="6912260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352130" y="1916832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79512" y="116074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Path1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9512" y="18703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Path2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9512" y="26026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Path3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9512" y="332052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Path4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9512" y="404193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5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Path5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308" y="5193196"/>
            <a:ext cx="76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A</a:t>
            </a:r>
            <a:r>
              <a:rPr lang="zh-CN" altLang="en-US" dirty="0" smtClean="0"/>
              <a:t>产品生产结束后，由</a:t>
            </a:r>
            <a:r>
              <a:rPr lang="en-US" altLang="zh-CN" dirty="0" smtClean="0"/>
              <a:t>MES</a:t>
            </a:r>
            <a:r>
              <a:rPr lang="zh-CN" altLang="en-US" dirty="0" smtClean="0"/>
              <a:t>进行判断</a:t>
            </a:r>
            <a:r>
              <a:rPr lang="en-US" altLang="zh-CN" dirty="0" smtClean="0"/>
              <a:t>A</a:t>
            </a:r>
            <a:r>
              <a:rPr lang="zh-CN" altLang="en-US" dirty="0" smtClean="0"/>
              <a:t>产品占用料架是否超过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个，当小于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个时，</a:t>
            </a:r>
            <a:r>
              <a:rPr lang="en-US" altLang="zh-CN" dirty="0"/>
              <a:t>MES</a:t>
            </a:r>
            <a:r>
              <a:rPr lang="zh-CN" altLang="en-US" dirty="0" smtClean="0"/>
              <a:t>输出前空、后满对倒信号给</a:t>
            </a:r>
            <a:r>
              <a:rPr lang="en-US" altLang="zh-CN" dirty="0" smtClean="0"/>
              <a:t>AGV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8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0.07569 0.0027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08472 0.00278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07 -0.00255 L 0.08107 0.00023 " pathEditMode="fixed" rAng="0" ptsTypes="AA">
                                      <p:cBhvr>
                                        <p:cTn id="13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9" grpId="0" animBg="1"/>
      <p:bldP spid="80" grpId="0" animBg="1"/>
      <p:bldP spid="8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29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料道状态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Rack Path Status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575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5983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2771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38213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90441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0636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22289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74517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43079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375756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59832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27718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38213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90441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06365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22289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74517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43079" y="2420888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75756" y="360902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059832" y="360902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727718" y="360902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438213" y="360902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490441" y="3609020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806365" y="3609020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122289" y="360902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174517" y="3609020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843079" y="3609020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375756" y="4919146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059832" y="4919146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727718" y="4919146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38213" y="4919146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490441" y="4919146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806365" y="4919146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122289" y="4919146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174517" y="4919146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43079" y="4919146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54028" y="5899802"/>
            <a:ext cx="7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lt"/>
                <a:ea typeface="微软雅黑" panose="020B0503020204020204" pitchFamily="34" charset="-122"/>
              </a:rPr>
              <a:t>料道内的</a:t>
            </a:r>
            <a:r>
              <a:rPr lang="en-US" altLang="zh-CN" dirty="0" smtClean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latin typeface="+mj-lt"/>
                <a:ea typeface="微软雅黑" panose="020B0503020204020204" pitchFamily="34" charset="-122"/>
              </a:rPr>
              <a:t>状态</a:t>
            </a:r>
            <a:r>
              <a:rPr lang="en-US" altLang="zh-CN" dirty="0" smtClean="0">
                <a:latin typeface="+mj-lt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6905" y="1124744"/>
            <a:ext cx="197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全满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ALL FULL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905" y="2384884"/>
            <a:ext cx="197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全空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ALL EMPTY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5535" y="4872774"/>
            <a:ext cx="197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前满后空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FULL+EMPTY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6550" y="3599078"/>
            <a:ext cx="197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前空后满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EMPTY+ FULL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8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项目背景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Project Background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6209333" y="3971925"/>
            <a:ext cx="69850" cy="5667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56719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4009058" y="2166938"/>
            <a:ext cx="2235200" cy="5667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6527"/>
                </a:lnTo>
                <a:lnTo>
                  <a:pt x="2979539" y="386527"/>
                </a:lnTo>
                <a:lnTo>
                  <a:pt x="2979539" y="56719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3562970" y="3971925"/>
            <a:ext cx="893763" cy="5667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6527"/>
                </a:lnTo>
                <a:lnTo>
                  <a:pt x="1191815" y="386527"/>
                </a:lnTo>
                <a:lnTo>
                  <a:pt x="1191815" y="56719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2669208" y="3971925"/>
            <a:ext cx="893762" cy="5667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91815" y="0"/>
                </a:moveTo>
                <a:lnTo>
                  <a:pt x="1191815" y="386527"/>
                </a:lnTo>
                <a:lnTo>
                  <a:pt x="0" y="386527"/>
                </a:lnTo>
                <a:lnTo>
                  <a:pt x="0" y="56719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3562970" y="2166938"/>
            <a:ext cx="446088" cy="5667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5907" y="0"/>
                </a:moveTo>
                <a:lnTo>
                  <a:pt x="595907" y="386527"/>
                </a:lnTo>
                <a:lnTo>
                  <a:pt x="0" y="386527"/>
                </a:lnTo>
                <a:lnTo>
                  <a:pt x="0" y="56719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 20"/>
          <p:cNvSpPr/>
          <p:nvPr/>
        </p:nvSpPr>
        <p:spPr>
          <a:xfrm>
            <a:off x="1775445" y="2166938"/>
            <a:ext cx="2233613" cy="5667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79539" y="0"/>
                </a:moveTo>
                <a:lnTo>
                  <a:pt x="2979539" y="386527"/>
                </a:lnTo>
                <a:lnTo>
                  <a:pt x="0" y="386527"/>
                </a:lnTo>
                <a:lnTo>
                  <a:pt x="0" y="567195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圆角矩形 21"/>
          <p:cNvSpPr/>
          <p:nvPr/>
        </p:nvSpPr>
        <p:spPr>
          <a:xfrm>
            <a:off x="3278808" y="928688"/>
            <a:ext cx="1462087" cy="123825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任意多边形 22"/>
          <p:cNvSpPr/>
          <p:nvPr/>
        </p:nvSpPr>
        <p:spPr>
          <a:xfrm>
            <a:off x="3440733" y="1133475"/>
            <a:ext cx="1462087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注塑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区域自动化</a:t>
            </a:r>
            <a:r>
              <a:rPr lang="en-US" altLang="zh-CN" sz="1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0”People 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43608" y="2733675"/>
            <a:ext cx="1462087" cy="123825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任意多边形 24">
            <a:hlinkClick r:id="rId3" action="ppaction://hlinksldjump"/>
          </p:cNvPr>
          <p:cNvSpPr/>
          <p:nvPr/>
        </p:nvSpPr>
        <p:spPr>
          <a:xfrm>
            <a:off x="1205533" y="2940050"/>
            <a:ext cx="1463675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操作少人化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NO-TOUCH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831133" y="2733675"/>
            <a:ext cx="1462087" cy="123825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任意多边形 26">
            <a:hlinkClick r:id="rId4" action="ppaction://hlinksldjump"/>
          </p:cNvPr>
          <p:cNvSpPr/>
          <p:nvPr/>
        </p:nvSpPr>
        <p:spPr>
          <a:xfrm>
            <a:off x="2993058" y="2940050"/>
            <a:ext cx="1463675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工艺控制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自动检验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计划中</a:t>
            </a:r>
            <a:endParaRPr lang="en-US" altLang="zh-CN" sz="17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937370" y="4538663"/>
            <a:ext cx="1462088" cy="123983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任意多边形 28"/>
          <p:cNvSpPr/>
          <p:nvPr/>
        </p:nvSpPr>
        <p:spPr>
          <a:xfrm>
            <a:off x="2099295" y="4745038"/>
            <a:ext cx="1463675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工艺关键参数控制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parameters control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724895" y="4538663"/>
            <a:ext cx="1463675" cy="123983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任意多边形 30"/>
          <p:cNvSpPr/>
          <p:nvPr/>
        </p:nvSpPr>
        <p:spPr>
          <a:xfrm>
            <a:off x="3888408" y="4745038"/>
            <a:ext cx="1462087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缺陷自动检测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Defect auto-checking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5512420" y="2733675"/>
            <a:ext cx="1463675" cy="123825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任意多边形 32">
            <a:hlinkClick r:id="rId5" action="ppaction://hlinksldjump"/>
          </p:cNvPr>
          <p:cNvSpPr/>
          <p:nvPr/>
        </p:nvSpPr>
        <p:spPr>
          <a:xfrm>
            <a:off x="5675933" y="2940050"/>
            <a:ext cx="1462087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搬运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Auto-transfer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计划中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512420" y="4538663"/>
            <a:ext cx="1463675" cy="123983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任意多边形 34"/>
          <p:cNvSpPr/>
          <p:nvPr/>
        </p:nvSpPr>
        <p:spPr>
          <a:xfrm>
            <a:off x="5675933" y="4745038"/>
            <a:ext cx="1462087" cy="1238250"/>
          </a:xfrm>
          <a:custGeom>
            <a:avLst/>
            <a:gdLst>
              <a:gd name="connsiteX0" fmla="*/ 0 w 1950243"/>
              <a:gd name="connsiteY0" fmla="*/ 123840 h 1238404"/>
              <a:gd name="connsiteX1" fmla="*/ 123840 w 1950243"/>
              <a:gd name="connsiteY1" fmla="*/ 0 h 1238404"/>
              <a:gd name="connsiteX2" fmla="*/ 1826403 w 1950243"/>
              <a:gd name="connsiteY2" fmla="*/ 0 h 1238404"/>
              <a:gd name="connsiteX3" fmla="*/ 1950243 w 1950243"/>
              <a:gd name="connsiteY3" fmla="*/ 123840 h 1238404"/>
              <a:gd name="connsiteX4" fmla="*/ 1950243 w 1950243"/>
              <a:gd name="connsiteY4" fmla="*/ 1114564 h 1238404"/>
              <a:gd name="connsiteX5" fmla="*/ 1826403 w 1950243"/>
              <a:gd name="connsiteY5" fmla="*/ 1238404 h 1238404"/>
              <a:gd name="connsiteX6" fmla="*/ 123840 w 1950243"/>
              <a:gd name="connsiteY6" fmla="*/ 1238404 h 1238404"/>
              <a:gd name="connsiteX7" fmla="*/ 0 w 1950243"/>
              <a:gd name="connsiteY7" fmla="*/ 1114564 h 1238404"/>
              <a:gd name="connsiteX8" fmla="*/ 0 w 1950243"/>
              <a:gd name="connsiteY8" fmla="*/ 123840 h 12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243" h="1238404">
                <a:moveTo>
                  <a:pt x="0" y="123840"/>
                </a:moveTo>
                <a:cubicBezTo>
                  <a:pt x="0" y="55445"/>
                  <a:pt x="55445" y="0"/>
                  <a:pt x="123840" y="0"/>
                </a:cubicBezTo>
                <a:lnTo>
                  <a:pt x="1826403" y="0"/>
                </a:lnTo>
                <a:cubicBezTo>
                  <a:pt x="1894798" y="0"/>
                  <a:pt x="1950243" y="55445"/>
                  <a:pt x="1950243" y="123840"/>
                </a:cubicBezTo>
                <a:lnTo>
                  <a:pt x="1950243" y="1114564"/>
                </a:lnTo>
                <a:cubicBezTo>
                  <a:pt x="1950243" y="1182959"/>
                  <a:pt x="1894798" y="1238404"/>
                  <a:pt x="1826403" y="1238404"/>
                </a:cubicBezTo>
                <a:lnTo>
                  <a:pt x="123840" y="1238404"/>
                </a:lnTo>
                <a:cubicBezTo>
                  <a:pt x="55445" y="1238404"/>
                  <a:pt x="0" y="1182959"/>
                  <a:pt x="0" y="1114564"/>
                </a:cubicBezTo>
                <a:lnTo>
                  <a:pt x="0" y="12384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1042" tIns="101042" rIns="101042" bIns="101042" spcCol="1270" anchor="ctr"/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AGV/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传送带）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b="13510"/>
          <a:stretch>
            <a:fillRect/>
          </a:stretch>
        </p:blipFill>
        <p:spPr bwMode="auto">
          <a:xfrm rot="15955721">
            <a:off x="5609258" y="3746500"/>
            <a:ext cx="5540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b="13510"/>
          <a:stretch>
            <a:fillRect/>
          </a:stretch>
        </p:blipFill>
        <p:spPr bwMode="auto">
          <a:xfrm rot="15955721">
            <a:off x="2961308" y="3760788"/>
            <a:ext cx="5540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b="13510"/>
          <a:stretch>
            <a:fillRect/>
          </a:stretch>
        </p:blipFill>
        <p:spPr bwMode="auto">
          <a:xfrm rot="15955721">
            <a:off x="1092820" y="3751263"/>
            <a:ext cx="5540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1"/>
          <p:cNvSpPr>
            <a:spLocks noChangeArrowheads="1"/>
          </p:cNvSpPr>
          <p:nvPr/>
        </p:nvSpPr>
        <p:spPr bwMode="auto">
          <a:xfrm>
            <a:off x="5188570" y="2166938"/>
            <a:ext cx="2508250" cy="414178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5442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30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涂装出库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Painting Request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63588" y="2744924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Planner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275856" y="2731400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MES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832140" y="1088740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WINCC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816554" y="2204864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FANUC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832140" y="3284984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AGV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832140" y="4365104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LIFT</a:t>
            </a:r>
            <a:endParaRPr lang="zh-CN" altLang="en-US" dirty="0"/>
          </a:p>
        </p:txBody>
      </p:sp>
      <p:cxnSp>
        <p:nvCxnSpPr>
          <p:cNvPr id="4" name="肘形连接符 3"/>
          <p:cNvCxnSpPr>
            <a:stCxn id="9" idx="3"/>
            <a:endCxn id="10" idx="1"/>
          </p:cNvCxnSpPr>
          <p:nvPr/>
        </p:nvCxnSpPr>
        <p:spPr>
          <a:xfrm flipV="1">
            <a:off x="5004048" y="1466782"/>
            <a:ext cx="828092" cy="164266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9" idx="3"/>
            <a:endCxn id="11" idx="1"/>
          </p:cNvCxnSpPr>
          <p:nvPr/>
        </p:nvCxnSpPr>
        <p:spPr>
          <a:xfrm flipV="1">
            <a:off x="5004048" y="2582906"/>
            <a:ext cx="812506" cy="526536"/>
          </a:xfrm>
          <a:prstGeom prst="bentConnector3">
            <a:avLst>
              <a:gd name="adj1" fmla="val 51815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9" idx="3"/>
            <a:endCxn id="12" idx="1"/>
          </p:cNvCxnSpPr>
          <p:nvPr/>
        </p:nvCxnSpPr>
        <p:spPr>
          <a:xfrm>
            <a:off x="5004048" y="3109442"/>
            <a:ext cx="828092" cy="55358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9" idx="3"/>
            <a:endCxn id="13" idx="1"/>
          </p:cNvCxnSpPr>
          <p:nvPr/>
        </p:nvCxnSpPr>
        <p:spPr>
          <a:xfrm>
            <a:off x="5004048" y="3109442"/>
            <a:ext cx="828092" cy="1633704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" idx="3"/>
            <a:endCxn id="9" idx="1"/>
          </p:cNvCxnSpPr>
          <p:nvPr/>
        </p:nvCxnSpPr>
        <p:spPr>
          <a:xfrm flipV="1">
            <a:off x="2591780" y="3109442"/>
            <a:ext cx="684076" cy="13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31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1903" y="1962373"/>
            <a:ext cx="754886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注塑件出库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Outbound</a:t>
            </a:r>
            <a:endParaRPr lang="zh-CN" altLang="en-US" sz="4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08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32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注塑件出库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Injection Request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95536" y="2182384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计划员</a:t>
            </a:r>
            <a:r>
              <a:rPr lang="en-US" altLang="zh-CN" dirty="0" smtClean="0"/>
              <a:t>Planner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807804" y="2168860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MES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042897" y="2175622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涂装线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WINCC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192284" y="2168860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上件机器人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FANUC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259632" y="4532659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AGV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4187062" y="4532659"/>
            <a:ext cx="1728192" cy="75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升降机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LIFT</a:t>
            </a:r>
            <a:endParaRPr lang="zh-CN" altLang="en-US" dirty="0"/>
          </a:p>
        </p:txBody>
      </p:sp>
      <p:cxnSp>
        <p:nvCxnSpPr>
          <p:cNvPr id="4" name="肘形连接符 3"/>
          <p:cNvCxnSpPr>
            <a:stCxn id="9" idx="3"/>
            <a:endCxn id="10" idx="1"/>
          </p:cNvCxnSpPr>
          <p:nvPr/>
        </p:nvCxnSpPr>
        <p:spPr>
          <a:xfrm>
            <a:off x="4535996" y="2546902"/>
            <a:ext cx="506901" cy="6762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0" idx="3"/>
            <a:endCxn id="11" idx="1"/>
          </p:cNvCxnSpPr>
          <p:nvPr/>
        </p:nvCxnSpPr>
        <p:spPr>
          <a:xfrm flipV="1">
            <a:off x="6771089" y="2546902"/>
            <a:ext cx="421195" cy="6762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9" idx="2"/>
            <a:endCxn id="12" idx="3"/>
          </p:cNvCxnSpPr>
          <p:nvPr/>
        </p:nvCxnSpPr>
        <p:spPr>
          <a:xfrm rot="5400000">
            <a:off x="2336984" y="3575784"/>
            <a:ext cx="1985757" cy="68407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9" idx="2"/>
            <a:endCxn id="13" idx="1"/>
          </p:cNvCxnSpPr>
          <p:nvPr/>
        </p:nvCxnSpPr>
        <p:spPr>
          <a:xfrm rot="16200000" flipH="1">
            <a:off x="2936603" y="3660241"/>
            <a:ext cx="1985757" cy="51516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" idx="3"/>
            <a:endCxn id="9" idx="1"/>
          </p:cNvCxnSpPr>
          <p:nvPr/>
        </p:nvCxnSpPr>
        <p:spPr>
          <a:xfrm flipV="1">
            <a:off x="2123728" y="2546902"/>
            <a:ext cx="684076" cy="13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33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注塑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出库拉动模拟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Outbound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Simulation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00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41081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08967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1946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71690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487614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0353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5576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2432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57005" y="1916832"/>
            <a:ext cx="4726753" cy="540060"/>
            <a:chOff x="1768973" y="1916832"/>
            <a:chExt cx="4726753" cy="540060"/>
          </a:xfrm>
        </p:grpSpPr>
        <p:sp>
          <p:nvSpPr>
            <p:cNvPr id="25" name="矩形 24"/>
            <p:cNvSpPr/>
            <p:nvPr/>
          </p:nvSpPr>
          <p:spPr>
            <a:xfrm>
              <a:off x="1768973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53049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120935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831430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83658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199582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515506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6855766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57005" y="4077072"/>
            <a:ext cx="4726753" cy="540060"/>
            <a:chOff x="2057005" y="4077072"/>
            <a:chExt cx="4726753" cy="540060"/>
          </a:xfrm>
        </p:grpSpPr>
        <p:sp>
          <p:nvSpPr>
            <p:cNvPr id="34" name="矩形 33"/>
            <p:cNvSpPr/>
            <p:nvPr/>
          </p:nvSpPr>
          <p:spPr>
            <a:xfrm>
              <a:off x="2057005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741081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408967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119462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71690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5487614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03538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41" name="矩形 40"/>
          <p:cNvSpPr/>
          <p:nvPr/>
        </p:nvSpPr>
        <p:spPr>
          <a:xfrm>
            <a:off x="685576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9512" y="116074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Path1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57005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741081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408967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119462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171690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487614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80353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85576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52432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057005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741081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408967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119462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171690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487614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803538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855766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524328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524328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31640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79512" y="18703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Path2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9512" y="26026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Path3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9512" y="332052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Path4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79512" y="404193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5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Path5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37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08091 0.0027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7969 0.00277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07517 0.00277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69" grpId="0" animBg="1"/>
      <p:bldP spid="6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34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注塑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库拉动模拟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Outbound Simulation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1720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3579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0368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14177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6640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482329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98253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50481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19043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51720" y="1916832"/>
            <a:ext cx="4726753" cy="540060"/>
            <a:chOff x="1768973" y="1916832"/>
            <a:chExt cx="4726753" cy="540060"/>
          </a:xfrm>
        </p:grpSpPr>
        <p:sp>
          <p:nvSpPr>
            <p:cNvPr id="25" name="矩形 24"/>
            <p:cNvSpPr/>
            <p:nvPr/>
          </p:nvSpPr>
          <p:spPr>
            <a:xfrm>
              <a:off x="1768973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53049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120935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831430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83658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199582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515506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6850481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051720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73579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403682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114177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166405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482329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798253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850481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519043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051720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735796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403682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114177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166405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482329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798253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850481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519043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519043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2057005" y="4077072"/>
            <a:ext cx="4726753" cy="540060"/>
            <a:chOff x="2057005" y="4077072"/>
            <a:chExt cx="4726753" cy="540060"/>
          </a:xfrm>
        </p:grpSpPr>
        <p:sp>
          <p:nvSpPr>
            <p:cNvPr id="71" name="矩形 70"/>
            <p:cNvSpPr/>
            <p:nvPr/>
          </p:nvSpPr>
          <p:spPr>
            <a:xfrm>
              <a:off x="2057005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2741081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3408967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4119462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6171690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5487614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4803538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78" name="矩形 77"/>
          <p:cNvSpPr/>
          <p:nvPr/>
        </p:nvSpPr>
        <p:spPr>
          <a:xfrm>
            <a:off x="685576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331640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79512" y="116074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Path1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9512" y="18703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Path2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9512" y="26026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Path3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9512" y="332052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Path4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9512" y="404193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5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Path5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0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08091 0.0027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757 0.00277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07517 0.00277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8" grpId="0" animBg="1"/>
      <p:bldP spid="79" grpId="0" animBg="1"/>
      <p:bldP spid="7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35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注塑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出库拉动模拟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Outbound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Simulation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005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41081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08967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19462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71690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487614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0353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55766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24328" y="1182770"/>
            <a:ext cx="61206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57005" y="1916832"/>
            <a:ext cx="4726753" cy="540060"/>
            <a:chOff x="1768973" y="1916832"/>
            <a:chExt cx="4726753" cy="540060"/>
          </a:xfrm>
        </p:grpSpPr>
        <p:sp>
          <p:nvSpPr>
            <p:cNvPr id="25" name="矩形 24"/>
            <p:cNvSpPr/>
            <p:nvPr/>
          </p:nvSpPr>
          <p:spPr>
            <a:xfrm>
              <a:off x="1768973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453049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120935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831430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883658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199582" y="191683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515506" y="1916832"/>
              <a:ext cx="612068" cy="540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6855766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57005" y="4077072"/>
            <a:ext cx="4726753" cy="540060"/>
            <a:chOff x="2057005" y="4077072"/>
            <a:chExt cx="4726753" cy="540060"/>
          </a:xfrm>
        </p:grpSpPr>
        <p:sp>
          <p:nvSpPr>
            <p:cNvPr id="34" name="矩形 33"/>
            <p:cNvSpPr/>
            <p:nvPr/>
          </p:nvSpPr>
          <p:spPr>
            <a:xfrm>
              <a:off x="2057005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741081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408967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119462" y="4077072"/>
              <a:ext cx="612068" cy="5400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71690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5487614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803538" y="4077072"/>
              <a:ext cx="612068" cy="5400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sp>
        <p:nvSpPr>
          <p:cNvPr id="41" name="矩形 40"/>
          <p:cNvSpPr/>
          <p:nvPr/>
        </p:nvSpPr>
        <p:spPr>
          <a:xfrm>
            <a:off x="6855766" y="4077072"/>
            <a:ext cx="612068" cy="5400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79512" y="116074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Path1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57005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741081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408967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119462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171690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487614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80353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855766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524328" y="2622930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057005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741081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408967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119462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171690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487614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803538" y="3356992"/>
            <a:ext cx="612068" cy="5400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855766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524328" y="335699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524328" y="191683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31640" y="4077072"/>
            <a:ext cx="612068" cy="5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560332" y="4473116"/>
            <a:ext cx="612068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7560332" y="4329100"/>
            <a:ext cx="612068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7560332" y="4077072"/>
            <a:ext cx="612068" cy="540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79512" y="18703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Path2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9512" y="260264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Path3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9512" y="332052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Path4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79512" y="404193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lt"/>
                <a:ea typeface="微软雅黑" panose="020B0503020204020204" pitchFamily="34" charset="-122"/>
              </a:rPr>
              <a:t>料</a:t>
            </a:r>
            <a:r>
              <a:rPr lang="zh-CN" altLang="en-US" b="1" dirty="0" smtClean="0">
                <a:latin typeface="+mj-lt"/>
                <a:ea typeface="微软雅黑" panose="020B0503020204020204" pitchFamily="34" charset="-122"/>
              </a:rPr>
              <a:t>道</a:t>
            </a: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5</a:t>
            </a:r>
            <a:endParaRPr lang="en-US" altLang="zh-CN" b="1" dirty="0" smtClean="0"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latin typeface="+mj-lt"/>
                <a:ea typeface="微软雅黑" panose="020B0503020204020204" pitchFamily="34" charset="-122"/>
              </a:rPr>
              <a:t>Path5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08091 0.0027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7969 0.00277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07517 0.00277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xit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8" grpId="0" animBg="1"/>
      <p:bldP spid="69" grpId="0" animBg="1"/>
      <p:bldP spid="69" grpId="1" animBg="1"/>
      <p:bldP spid="72" grpId="0" animBg="1"/>
      <p:bldP spid="73" grpId="0" animBg="1"/>
      <p:bldP spid="7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3775" y="1962373"/>
            <a:ext cx="768511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注塑件掏箱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</a:t>
            </a:r>
            <a:r>
              <a:rPr lang="en-US" altLang="zh-CN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</a:t>
            </a:r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nstuffing</a:t>
            </a:r>
            <a:endParaRPr lang="zh-CN" altLang="en-US" sz="4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52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37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涂装线边布局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Painting Loading Layout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上箭头 7"/>
          <p:cNvSpPr/>
          <p:nvPr/>
        </p:nvSpPr>
        <p:spPr>
          <a:xfrm rot="10800000">
            <a:off x="444624" y="1664804"/>
            <a:ext cx="382960" cy="3672408"/>
          </a:xfrm>
          <a:prstGeom prst="upArrow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891" y="2472807"/>
            <a:ext cx="461665" cy="2231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取件次序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910208"/>
            <a:ext cx="7343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4104185" y="4744021"/>
            <a:ext cx="395288" cy="396875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301035" y="4744021"/>
            <a:ext cx="3654425" cy="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4301035" y="5140896"/>
            <a:ext cx="3654425" cy="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椭圆 14"/>
          <p:cNvSpPr/>
          <p:nvPr/>
        </p:nvSpPr>
        <p:spPr bwMode="auto">
          <a:xfrm>
            <a:off x="7806235" y="4744021"/>
            <a:ext cx="395288" cy="396875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  <p:cxnSp>
        <p:nvCxnSpPr>
          <p:cNvPr id="16" name="直接连接符 15"/>
          <p:cNvCxnSpPr>
            <a:stCxn id="12" idx="3"/>
          </p:cNvCxnSpPr>
          <p:nvPr/>
        </p:nvCxnSpPr>
        <p:spPr bwMode="auto">
          <a:xfrm flipH="1">
            <a:off x="4104185" y="5082158"/>
            <a:ext cx="57150" cy="454025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8026898" y="5140896"/>
            <a:ext cx="0" cy="395287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 bwMode="auto">
          <a:xfrm>
            <a:off x="7487148" y="4942458"/>
            <a:ext cx="539750" cy="30638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5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38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5216" y="1962373"/>
            <a:ext cx="700223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注塑件上件</a:t>
            </a:r>
            <a:endParaRPr lang="en-US" altLang="zh-CN" sz="72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Injection Parts Loading</a:t>
            </a:r>
            <a:endParaRPr lang="zh-CN" altLang="en-US" sz="4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53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39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涂装上件拉动逻辑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Painting Pull Logic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5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4084396"/>
            <a:ext cx="8399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当上件点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的升降机</a:t>
            </a:r>
            <a:r>
              <a:rPr lang="zh-CN" altLang="en-US" dirty="0"/>
              <a:t>完成</a:t>
            </a:r>
            <a:r>
              <a:rPr lang="zh-CN" altLang="en-US" dirty="0" smtClean="0"/>
              <a:t>对接位料架</a:t>
            </a:r>
            <a:r>
              <a:rPr lang="en-US" altLang="zh-CN" dirty="0" smtClean="0"/>
              <a:t>D</a:t>
            </a:r>
            <a:r>
              <a:rPr lang="zh-CN" altLang="en-US" dirty="0" smtClean="0"/>
              <a:t>取件需求后，升降机给出信号给到推拉机构，推拉机构将料架</a:t>
            </a:r>
            <a:r>
              <a:rPr lang="en-US" altLang="zh-CN" dirty="0" smtClean="0"/>
              <a:t>D</a:t>
            </a:r>
            <a:r>
              <a:rPr lang="zh-CN" altLang="en-US" dirty="0" smtClean="0"/>
              <a:t>推至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，推拉机构复位后信号给到</a:t>
            </a:r>
            <a:r>
              <a:rPr lang="en-US" altLang="zh-CN" dirty="0" smtClean="0"/>
              <a:t>AGV</a:t>
            </a:r>
            <a:r>
              <a:rPr lang="zh-CN" altLang="en-US" dirty="0" smtClean="0"/>
              <a:t>，等待在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位的</a:t>
            </a:r>
            <a:r>
              <a:rPr lang="en-US" altLang="zh-CN" dirty="0" smtClean="0"/>
              <a:t>AGV</a:t>
            </a:r>
            <a:r>
              <a:rPr lang="zh-CN" altLang="en-US" dirty="0" smtClean="0"/>
              <a:t>将料架带入</a:t>
            </a:r>
            <a:r>
              <a:rPr lang="zh-CN" altLang="en-US" dirty="0"/>
              <a:t>对接</a:t>
            </a:r>
            <a:r>
              <a:rPr lang="zh-CN" altLang="en-US" dirty="0" smtClean="0"/>
              <a:t>位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，完成对接后，</a:t>
            </a:r>
            <a:r>
              <a:rPr lang="en-US" altLang="zh-CN" dirty="0" smtClean="0"/>
              <a:t>AGV</a:t>
            </a:r>
            <a:r>
              <a:rPr lang="zh-CN" altLang="en-US" dirty="0" smtClean="0"/>
              <a:t>驶出到</a:t>
            </a:r>
            <a:r>
              <a:rPr lang="en-US" altLang="zh-CN" dirty="0" smtClean="0"/>
              <a:t>F</a:t>
            </a:r>
            <a:r>
              <a:rPr lang="zh-CN" altLang="en-US" dirty="0" smtClean="0"/>
              <a:t>位置，根据回程线路，如回库则从</a:t>
            </a:r>
            <a:r>
              <a:rPr lang="en-US" altLang="zh-CN" dirty="0" smtClean="0"/>
              <a:t>G</a:t>
            </a:r>
            <a:r>
              <a:rPr lang="zh-CN" altLang="en-US" dirty="0" smtClean="0"/>
              <a:t>点掉头，如继续供上件点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，则行驶至</a:t>
            </a:r>
            <a:r>
              <a:rPr lang="en-US" altLang="zh-CN" dirty="0" smtClean="0"/>
              <a:t>H</a:t>
            </a:r>
            <a:r>
              <a:rPr lang="zh-CN" altLang="en-US" dirty="0" smtClean="0"/>
              <a:t>点后进行排队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同理，当</a:t>
            </a:r>
            <a:r>
              <a:rPr lang="zh-CN" altLang="en-US" dirty="0"/>
              <a:t>上件</a:t>
            </a:r>
            <a:r>
              <a:rPr lang="zh-CN" altLang="en-US" dirty="0" smtClean="0"/>
              <a:t>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</a:t>
            </a:r>
            <a:r>
              <a:rPr lang="zh-CN" altLang="en-US" dirty="0"/>
              <a:t>升降机完成对接位料</a:t>
            </a:r>
            <a:r>
              <a:rPr lang="zh-CN" altLang="en-US" dirty="0" smtClean="0"/>
              <a:t>架</a:t>
            </a:r>
            <a:r>
              <a:rPr lang="en-US" altLang="zh-CN" dirty="0" smtClean="0"/>
              <a:t>J</a:t>
            </a:r>
            <a:r>
              <a:rPr lang="zh-CN" altLang="en-US" dirty="0" smtClean="0"/>
              <a:t>取</a:t>
            </a:r>
            <a:r>
              <a:rPr lang="zh-CN" altLang="en-US" dirty="0"/>
              <a:t>件需求后，升降机给出信号给到推拉机构，推拉机构将料</a:t>
            </a:r>
            <a:r>
              <a:rPr lang="zh-CN" altLang="en-US" dirty="0" smtClean="0"/>
              <a:t>架</a:t>
            </a:r>
            <a:r>
              <a:rPr lang="en-US" altLang="zh-CN" dirty="0" smtClean="0"/>
              <a:t>J</a:t>
            </a:r>
            <a:r>
              <a:rPr lang="zh-CN" altLang="en-US" dirty="0" smtClean="0"/>
              <a:t>推至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</a:t>
            </a:r>
            <a:r>
              <a:rPr lang="zh-CN" altLang="en-US" dirty="0"/>
              <a:t>推拉机构复位后信号给到</a:t>
            </a:r>
            <a:r>
              <a:rPr lang="en-US" altLang="zh-CN" dirty="0"/>
              <a:t>AGV</a:t>
            </a:r>
            <a:r>
              <a:rPr lang="zh-CN" altLang="en-US" dirty="0"/>
              <a:t>，等待</a:t>
            </a:r>
            <a:r>
              <a:rPr lang="zh-CN" altLang="en-US" dirty="0" smtClean="0"/>
              <a:t>在</a:t>
            </a:r>
            <a:r>
              <a:rPr lang="en-US" altLang="zh-CN" dirty="0" smtClean="0"/>
              <a:t>I</a:t>
            </a:r>
            <a:r>
              <a:rPr lang="zh-CN" altLang="en-US" dirty="0" smtClean="0"/>
              <a:t>位</a:t>
            </a:r>
            <a:r>
              <a:rPr lang="zh-CN" altLang="en-US" dirty="0"/>
              <a:t>的</a:t>
            </a:r>
            <a:r>
              <a:rPr lang="en-US" altLang="zh-CN" dirty="0"/>
              <a:t>AGV</a:t>
            </a:r>
            <a:r>
              <a:rPr lang="zh-CN" altLang="en-US" dirty="0"/>
              <a:t>将料架带入对接</a:t>
            </a:r>
            <a:r>
              <a:rPr lang="zh-CN" altLang="en-US" dirty="0" smtClean="0"/>
              <a:t>位</a:t>
            </a:r>
            <a:r>
              <a:rPr lang="en-US" altLang="zh-CN" dirty="0" smtClean="0"/>
              <a:t>J</a:t>
            </a:r>
            <a:r>
              <a:rPr lang="zh-CN" altLang="en-US" dirty="0" smtClean="0"/>
              <a:t>，</a:t>
            </a:r>
            <a:r>
              <a:rPr lang="zh-CN" altLang="en-US" dirty="0"/>
              <a:t>完成对接后，</a:t>
            </a:r>
            <a:r>
              <a:rPr lang="en-US" altLang="zh-CN" dirty="0"/>
              <a:t>AGV</a:t>
            </a:r>
            <a:r>
              <a:rPr lang="zh-CN" altLang="en-US" dirty="0"/>
              <a:t>驶出</a:t>
            </a:r>
            <a:r>
              <a:rPr lang="zh-CN" altLang="en-US" dirty="0" smtClean="0"/>
              <a:t>到</a:t>
            </a:r>
            <a:r>
              <a:rPr lang="en-US" altLang="zh-CN" dirty="0" smtClean="0"/>
              <a:t>K</a:t>
            </a:r>
            <a:r>
              <a:rPr lang="zh-CN" altLang="en-US" dirty="0" smtClean="0"/>
              <a:t>位置</a:t>
            </a:r>
            <a:r>
              <a:rPr lang="zh-CN" altLang="en-US" dirty="0"/>
              <a:t>，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MES</a:t>
            </a:r>
            <a:r>
              <a:rPr lang="zh-CN" altLang="en-US" dirty="0" smtClean="0"/>
              <a:t>指定的回库位置经</a:t>
            </a:r>
            <a:r>
              <a:rPr lang="en-US" altLang="zh-CN" dirty="0" smtClean="0"/>
              <a:t>L</a:t>
            </a:r>
            <a:r>
              <a:rPr lang="zh-CN" altLang="en-US" dirty="0" smtClean="0"/>
              <a:t>点回到相应料道头部或尾部。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1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现有产品的存放方式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Current Product Style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72716"/>
            <a:ext cx="3168352" cy="277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873076"/>
            <a:ext cx="3096344" cy="277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7717" y="3645024"/>
            <a:ext cx="41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标准三层料架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56930" y="3645024"/>
            <a:ext cx="41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Transtocker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98200" y="6042339"/>
            <a:ext cx="410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立体</a:t>
            </a:r>
            <a:r>
              <a:rPr lang="zh-CN" altLang="en-US" dirty="0" smtClean="0"/>
              <a:t>库托盘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383" y="4014356"/>
            <a:ext cx="3537342" cy="197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2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40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上件点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线路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" y="1756200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895872"/>
            <a:ext cx="8737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当出库料架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能够完全满足上件点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时，则料架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由</a:t>
            </a:r>
            <a:r>
              <a:rPr lang="en-US" altLang="zh-CN" dirty="0" smtClean="0"/>
              <a:t>A</a:t>
            </a:r>
            <a:r>
              <a:rPr lang="zh-CN" altLang="en-US" dirty="0" smtClean="0"/>
              <a:t>至</a:t>
            </a:r>
            <a:r>
              <a:rPr lang="en-US" altLang="zh-CN" dirty="0" smtClean="0"/>
              <a:t>C</a:t>
            </a:r>
            <a:r>
              <a:rPr lang="zh-CN" altLang="en-US" dirty="0" smtClean="0"/>
              <a:t>进行排队，由</a:t>
            </a:r>
            <a:r>
              <a:rPr lang="en-US" altLang="zh-CN" dirty="0" smtClean="0"/>
              <a:t>C</a:t>
            </a:r>
            <a:r>
              <a:rPr lang="zh-CN" altLang="en-US" dirty="0" smtClean="0"/>
              <a:t>至</a:t>
            </a:r>
            <a:r>
              <a:rPr lang="en-US" altLang="zh-CN" dirty="0" smtClean="0"/>
              <a:t>D</a:t>
            </a:r>
            <a:r>
              <a:rPr lang="zh-CN" altLang="en-US" dirty="0" smtClean="0"/>
              <a:t>进行补料，需求结束由</a:t>
            </a:r>
            <a:r>
              <a:rPr lang="en-US" altLang="zh-CN" dirty="0" smtClean="0"/>
              <a:t>D</a:t>
            </a:r>
            <a:r>
              <a:rPr lang="zh-CN" altLang="en-US" dirty="0"/>
              <a:t>推</a:t>
            </a:r>
            <a:r>
              <a:rPr lang="zh-CN" altLang="en-US" dirty="0" smtClean="0"/>
              <a:t>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，后续再根据料架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剩余情况以及上件点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需求情况进行判断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466627" y="2761395"/>
            <a:ext cx="1512168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1974142" y="2972584"/>
            <a:ext cx="499692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41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上件点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线路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" y="1756200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>
          <a:xfrm>
            <a:off x="467544" y="2698186"/>
            <a:ext cx="1512168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1974142" y="2972584"/>
            <a:ext cx="499692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9512" y="4895872"/>
            <a:ext cx="873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当出库料架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仅能够部分满足</a:t>
            </a:r>
            <a:r>
              <a:rPr lang="zh-CN" altLang="en-US" dirty="0"/>
              <a:t>上件点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时，则</a:t>
            </a:r>
            <a:r>
              <a:rPr lang="zh-CN" altLang="en-US" dirty="0"/>
              <a:t>需另外拉动料架</a:t>
            </a:r>
            <a:r>
              <a:rPr lang="en-US" altLang="zh-CN" dirty="0" smtClean="0"/>
              <a:t>2</a:t>
            </a:r>
            <a:r>
              <a:rPr lang="zh-CN" altLang="en-US" dirty="0" smtClean="0"/>
              <a:t>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至</a:t>
            </a:r>
            <a:r>
              <a:rPr lang="en-US" altLang="zh-CN" dirty="0" smtClean="0"/>
              <a:t>A/C</a:t>
            </a:r>
            <a:r>
              <a:rPr lang="zh-CN" altLang="en-US" dirty="0" smtClean="0"/>
              <a:t>点进行排队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当料架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需求结束被推拉机构送至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点，后续料架</a:t>
            </a:r>
            <a:r>
              <a:rPr lang="en-US" altLang="zh-CN" dirty="0" smtClean="0"/>
              <a:t>2</a:t>
            </a:r>
            <a:r>
              <a:rPr lang="zh-CN" altLang="en-US" dirty="0" smtClean="0"/>
              <a:t>由</a:t>
            </a:r>
            <a:r>
              <a:rPr lang="en-US" altLang="zh-CN" dirty="0" smtClean="0"/>
              <a:t>AGV</a:t>
            </a:r>
            <a:r>
              <a:rPr lang="zh-CN" altLang="en-US" dirty="0" smtClean="0"/>
              <a:t>带入对接</a:t>
            </a:r>
            <a:r>
              <a:rPr lang="en-US" altLang="zh-CN" dirty="0" smtClean="0"/>
              <a:t>D</a:t>
            </a:r>
            <a:r>
              <a:rPr lang="zh-CN" altLang="en-US" dirty="0" smtClean="0"/>
              <a:t>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8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42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上件点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线路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" y="1756200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895872"/>
            <a:ext cx="873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当从上件点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F</a:t>
            </a:r>
            <a:r>
              <a:rPr lang="zh-CN" altLang="en-US" dirty="0"/>
              <a:t>点的料</a:t>
            </a:r>
            <a:r>
              <a:rPr lang="zh-CN" altLang="en-US" dirty="0" smtClean="0"/>
              <a:t>架能够完全满足</a:t>
            </a:r>
            <a:r>
              <a:rPr lang="zh-CN" altLang="en-US" dirty="0"/>
              <a:t>上件点</a:t>
            </a:r>
            <a:r>
              <a:rPr lang="en-US" altLang="zh-CN" dirty="0"/>
              <a:t>2</a:t>
            </a:r>
            <a:r>
              <a:rPr lang="zh-CN" altLang="en-US" dirty="0"/>
              <a:t>的需求</a:t>
            </a:r>
            <a:r>
              <a:rPr lang="zh-CN" altLang="en-US" dirty="0" smtClean="0"/>
              <a:t>，当料架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被推至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点后，料架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按照</a:t>
            </a:r>
            <a:r>
              <a:rPr lang="en-US" altLang="zh-CN" dirty="0" smtClean="0"/>
              <a:t>F-G-H-I</a:t>
            </a:r>
            <a:r>
              <a:rPr lang="zh-CN" altLang="en-US" dirty="0" smtClean="0"/>
              <a:t>进行排队，由</a:t>
            </a:r>
            <a:r>
              <a:rPr lang="en-US" altLang="zh-CN" dirty="0" smtClean="0"/>
              <a:t>I</a:t>
            </a:r>
            <a:r>
              <a:rPr lang="zh-CN" altLang="en-US" dirty="0" smtClean="0"/>
              <a:t>至</a:t>
            </a:r>
            <a:r>
              <a:rPr lang="en-US" altLang="zh-CN" dirty="0" smtClean="0"/>
              <a:t>J</a:t>
            </a:r>
            <a:r>
              <a:rPr lang="zh-CN" altLang="en-US" dirty="0" smtClean="0"/>
              <a:t>进行补料，需求结束由</a:t>
            </a:r>
            <a:r>
              <a:rPr lang="en-US" altLang="zh-CN" dirty="0" smtClean="0"/>
              <a:t>J</a:t>
            </a:r>
            <a:r>
              <a:rPr lang="zh-CN" altLang="en-US" dirty="0" smtClean="0"/>
              <a:t>推至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，后续根据</a:t>
            </a:r>
            <a:r>
              <a:rPr lang="en-US" altLang="zh-CN" dirty="0" smtClean="0"/>
              <a:t>MES</a:t>
            </a:r>
            <a:r>
              <a:rPr lang="zh-CN" altLang="en-US" dirty="0" smtClean="0"/>
              <a:t>指定的回库位置经</a:t>
            </a:r>
            <a:r>
              <a:rPr lang="en-US" altLang="zh-CN" dirty="0" smtClean="0"/>
              <a:t>L</a:t>
            </a:r>
            <a:r>
              <a:rPr lang="zh-CN" altLang="en-US" dirty="0" smtClean="0"/>
              <a:t>点回到相应</a:t>
            </a:r>
            <a:r>
              <a:rPr lang="zh-CN" altLang="en-US" dirty="0"/>
              <a:t>料</a:t>
            </a:r>
            <a:r>
              <a:rPr lang="zh-CN" altLang="en-US" dirty="0" smtClean="0"/>
              <a:t>道头部或尾部，有剩余物料的回到相应料道头部，空料架回到料道尾部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67544" y="2563793"/>
            <a:ext cx="1512168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1974142" y="2972584"/>
            <a:ext cx="499692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2528109" y="3401057"/>
            <a:ext cx="1908212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6200000">
            <a:off x="4695123" y="3053297"/>
            <a:ext cx="408791" cy="28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547100" y="3401057"/>
            <a:ext cx="339539" cy="24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173828" y="2835536"/>
            <a:ext cx="1089374" cy="262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5400000">
            <a:off x="6068904" y="3141120"/>
            <a:ext cx="388595" cy="24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0800000">
            <a:off x="467543" y="4109234"/>
            <a:ext cx="6419095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400000">
            <a:off x="7198142" y="4004665"/>
            <a:ext cx="300347" cy="24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43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上件点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线路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" y="1756200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4895872"/>
            <a:ext cx="873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当从上件点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F</a:t>
            </a:r>
            <a:r>
              <a:rPr lang="zh-CN" altLang="en-US" dirty="0"/>
              <a:t>点的料</a:t>
            </a:r>
            <a:r>
              <a:rPr lang="zh-CN" altLang="en-US" dirty="0" smtClean="0"/>
              <a:t>架只能够部分满足</a:t>
            </a:r>
            <a:r>
              <a:rPr lang="zh-CN" altLang="en-US" dirty="0"/>
              <a:t>上件点</a:t>
            </a:r>
            <a:r>
              <a:rPr lang="en-US" altLang="zh-CN" dirty="0"/>
              <a:t>2</a:t>
            </a:r>
            <a:r>
              <a:rPr lang="zh-CN" altLang="en-US" dirty="0"/>
              <a:t>的需求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MES</a:t>
            </a:r>
            <a:r>
              <a:rPr lang="zh-CN" altLang="en-US" dirty="0" smtClean="0"/>
              <a:t>还需拉动料</a:t>
            </a:r>
            <a:r>
              <a:rPr lang="zh-CN" altLang="en-US" dirty="0"/>
              <a:t>架</a:t>
            </a:r>
            <a:r>
              <a:rPr lang="en-US" altLang="zh-CN" dirty="0"/>
              <a:t>2</a:t>
            </a:r>
            <a:r>
              <a:rPr lang="zh-CN" altLang="en-US" dirty="0"/>
              <a:t>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至</a:t>
            </a:r>
            <a:r>
              <a:rPr lang="en-US" altLang="zh-CN" dirty="0" smtClean="0"/>
              <a:t>E</a:t>
            </a:r>
            <a:r>
              <a:rPr lang="zh-CN" altLang="en-US" dirty="0" smtClean="0"/>
              <a:t>点进行</a:t>
            </a:r>
            <a:r>
              <a:rPr lang="zh-CN" altLang="en-US" dirty="0"/>
              <a:t>排队</a:t>
            </a:r>
            <a:r>
              <a:rPr lang="zh-CN" altLang="en-US" dirty="0" smtClean="0"/>
              <a:t>，</a:t>
            </a:r>
            <a:r>
              <a:rPr lang="zh-CN" altLang="en-US" dirty="0"/>
              <a:t>当</a:t>
            </a:r>
            <a:r>
              <a:rPr lang="zh-CN" altLang="en-US" dirty="0" smtClean="0"/>
              <a:t>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被推至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点后，料架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按照</a:t>
            </a:r>
            <a:r>
              <a:rPr lang="en-US" altLang="zh-CN" dirty="0"/>
              <a:t>F-G-H-I</a:t>
            </a:r>
            <a:r>
              <a:rPr lang="zh-CN" altLang="en-US" dirty="0"/>
              <a:t>进行排队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点排队的料架</a:t>
            </a:r>
            <a:r>
              <a:rPr lang="en-US" altLang="zh-CN" dirty="0" smtClean="0"/>
              <a:t>2</a:t>
            </a:r>
            <a:r>
              <a:rPr lang="zh-CN" altLang="en-US" dirty="0" smtClean="0"/>
              <a:t>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也紧跟料架</a:t>
            </a:r>
            <a:r>
              <a:rPr lang="en-US" altLang="zh-CN" dirty="0" smtClean="0"/>
              <a:t>1</a:t>
            </a:r>
            <a:r>
              <a:rPr lang="zh-CN" altLang="en-US" dirty="0" smtClean="0"/>
              <a:t>按照</a:t>
            </a:r>
            <a:r>
              <a:rPr lang="en-US" altLang="zh-CN" dirty="0" smtClean="0"/>
              <a:t>E-F-G-H-I</a:t>
            </a:r>
            <a:r>
              <a:rPr lang="zh-CN" altLang="en-US" dirty="0" smtClean="0"/>
              <a:t>进行排队，由</a:t>
            </a:r>
            <a:r>
              <a:rPr lang="en-US" altLang="zh-CN" dirty="0"/>
              <a:t>I</a:t>
            </a:r>
            <a:r>
              <a:rPr lang="zh-CN" altLang="en-US" dirty="0"/>
              <a:t>至</a:t>
            </a:r>
            <a:r>
              <a:rPr lang="en-US" altLang="zh-CN" dirty="0"/>
              <a:t>J</a:t>
            </a:r>
            <a:r>
              <a:rPr lang="zh-CN" altLang="en-US" dirty="0"/>
              <a:t>进行补料，需求结束由</a:t>
            </a:r>
            <a:r>
              <a:rPr lang="en-US" altLang="zh-CN" dirty="0"/>
              <a:t>J</a:t>
            </a:r>
            <a:r>
              <a:rPr lang="zh-CN" altLang="en-US" dirty="0"/>
              <a:t>推至</a:t>
            </a:r>
            <a:r>
              <a:rPr lang="en-US" altLang="zh-CN" dirty="0"/>
              <a:t>K</a:t>
            </a:r>
            <a:r>
              <a:rPr lang="zh-CN" altLang="en-US" dirty="0"/>
              <a:t>，后续根据</a:t>
            </a:r>
            <a:r>
              <a:rPr lang="en-US" altLang="zh-CN" dirty="0"/>
              <a:t>MES</a:t>
            </a:r>
            <a:r>
              <a:rPr lang="zh-CN" altLang="en-US" dirty="0"/>
              <a:t>指定的回库位置经</a:t>
            </a:r>
            <a:r>
              <a:rPr lang="en-US" altLang="zh-CN" dirty="0"/>
              <a:t>L</a:t>
            </a:r>
            <a:r>
              <a:rPr lang="zh-CN" altLang="en-US" dirty="0"/>
              <a:t>点回到相应料道头部或尾部，有剩余物料的回到相应料道头部，空料架回到料道尾部</a:t>
            </a:r>
          </a:p>
        </p:txBody>
      </p:sp>
      <p:sp>
        <p:nvSpPr>
          <p:cNvPr id="10" name="右箭头 9"/>
          <p:cNvSpPr/>
          <p:nvPr/>
        </p:nvSpPr>
        <p:spPr>
          <a:xfrm>
            <a:off x="3635896" y="3392996"/>
            <a:ext cx="900100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6200000">
            <a:off x="4656288" y="2869097"/>
            <a:ext cx="408791" cy="28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6886639" y="3401057"/>
            <a:ext cx="339539" cy="24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682464" y="2896692"/>
            <a:ext cx="501961" cy="208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6171897" y="3300705"/>
            <a:ext cx="300347" cy="24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0800000">
            <a:off x="467544" y="4109235"/>
            <a:ext cx="3279398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467543" y="3405619"/>
            <a:ext cx="1512168" cy="48855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2627784" y="3408501"/>
            <a:ext cx="972108" cy="48855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6200000">
            <a:off x="4666788" y="3305961"/>
            <a:ext cx="358237" cy="2442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137074" y="2853547"/>
            <a:ext cx="515046" cy="25141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6200000" flipH="1" flipV="1">
            <a:off x="6162239" y="2839119"/>
            <a:ext cx="304155" cy="25978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484811" y="3377003"/>
            <a:ext cx="339539" cy="2488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5400000">
            <a:off x="7198142" y="4004665"/>
            <a:ext cx="300347" cy="24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6200000" flipH="1" flipV="1">
            <a:off x="7203992" y="3629011"/>
            <a:ext cx="304155" cy="25978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10800000">
            <a:off x="3899322" y="4109235"/>
            <a:ext cx="3279398" cy="48855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44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上件点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线路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III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4" y="1756200"/>
            <a:ext cx="8737476" cy="292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>
          <a:xfrm>
            <a:off x="467544" y="2563793"/>
            <a:ext cx="1512168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>
            <a:off x="1974142" y="2972584"/>
            <a:ext cx="499692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018214" y="3472537"/>
            <a:ext cx="900100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0800000">
            <a:off x="467544" y="4109234"/>
            <a:ext cx="2668505" cy="488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5400000">
            <a:off x="2965350" y="3698372"/>
            <a:ext cx="389677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9512" y="4895872"/>
            <a:ext cx="873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当从上件点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被推至</a:t>
            </a:r>
            <a:r>
              <a:rPr lang="en-US" altLang="zh-CN" dirty="0" smtClean="0"/>
              <a:t>F</a:t>
            </a:r>
            <a:r>
              <a:rPr lang="zh-CN" altLang="en-US" dirty="0" smtClean="0"/>
              <a:t>点的料架为空料架时，</a:t>
            </a:r>
            <a:r>
              <a:rPr lang="en-US" altLang="zh-CN" dirty="0" smtClean="0"/>
              <a:t>AGV</a:t>
            </a:r>
            <a:r>
              <a:rPr lang="zh-CN" altLang="en-US" dirty="0" smtClean="0"/>
              <a:t>则根据</a:t>
            </a:r>
            <a:r>
              <a:rPr lang="en-US" altLang="zh-CN" dirty="0" smtClean="0"/>
              <a:t>MES</a:t>
            </a:r>
            <a:r>
              <a:rPr lang="zh-CN" altLang="en-US" dirty="0" smtClean="0"/>
              <a:t>的指令回到指定料道的尾部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84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45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出入库逻辑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86" y="1596856"/>
            <a:ext cx="84560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注塑满</a:t>
            </a:r>
            <a:r>
              <a:rPr lang="zh-CN" altLang="en-US" dirty="0"/>
              <a:t>换</a:t>
            </a:r>
            <a:r>
              <a:rPr lang="zh-CN" altLang="en-US" dirty="0" smtClean="0"/>
              <a:t>空时：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满料</a:t>
            </a:r>
            <a:r>
              <a:rPr lang="zh-CN" altLang="en-US" dirty="0"/>
              <a:t>架从哪个料道来就回哪个料道</a:t>
            </a:r>
            <a:r>
              <a:rPr lang="zh-CN" altLang="en-US" dirty="0" smtClean="0"/>
              <a:t>去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满料</a:t>
            </a:r>
            <a:r>
              <a:rPr lang="zh-CN" altLang="en-US" dirty="0" smtClean="0"/>
              <a:t>架回去的料道前方如果有空料架，则带空料架回到空料架等待位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满料</a:t>
            </a:r>
            <a:r>
              <a:rPr lang="zh-CN" altLang="en-US" dirty="0" smtClean="0"/>
              <a:t>架</a:t>
            </a:r>
            <a:r>
              <a:rPr lang="zh-CN" altLang="en-US" dirty="0"/>
              <a:t>回去的料道前方</a:t>
            </a:r>
            <a:r>
              <a:rPr lang="zh-CN" altLang="en-US" dirty="0" smtClean="0"/>
              <a:t>如果没有空</a:t>
            </a:r>
            <a:r>
              <a:rPr lang="zh-CN" altLang="en-US" dirty="0"/>
              <a:t>料架</a:t>
            </a:r>
            <a:r>
              <a:rPr lang="zh-CN" altLang="en-US" dirty="0" smtClean="0"/>
              <a:t>，则根据距离涂装线最近原则进行选择相应空料架料道</a:t>
            </a:r>
            <a:r>
              <a:rPr lang="en-US" altLang="zh-CN" dirty="0" smtClean="0"/>
              <a:t>(</a:t>
            </a:r>
            <a:r>
              <a:rPr lang="zh-CN" altLang="en-US" dirty="0" smtClean="0"/>
              <a:t>需区分前后保料架</a:t>
            </a:r>
            <a:r>
              <a:rPr lang="en-US" altLang="zh-CN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注塑计划需提前输入</a:t>
            </a:r>
            <a:r>
              <a:rPr lang="en-US" altLang="zh-CN" dirty="0" smtClean="0"/>
              <a:t>MES</a:t>
            </a:r>
            <a:r>
              <a:rPr lang="zh-CN" altLang="en-US" dirty="0" smtClean="0"/>
              <a:t>，当前生产料架数满足计划需求时，拉动下一模计划所对应的料架</a:t>
            </a:r>
            <a:r>
              <a:rPr lang="en-US" altLang="zh-CN" dirty="0" smtClean="0"/>
              <a:t>(</a:t>
            </a:r>
            <a:r>
              <a:rPr lang="zh-CN" altLang="en-US" dirty="0" smtClean="0"/>
              <a:t>前保或后保</a:t>
            </a:r>
            <a:r>
              <a:rPr lang="en-US" altLang="zh-CN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r>
              <a:rPr lang="zh-CN" altLang="en-US" dirty="0" smtClean="0"/>
              <a:t>库内产品监控：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当库内某产品料架少于一定数量时，</a:t>
            </a:r>
            <a:r>
              <a:rPr lang="en-US" altLang="zh-CN" dirty="0" smtClean="0"/>
              <a:t>MES</a:t>
            </a:r>
            <a:r>
              <a:rPr lang="zh-CN" altLang="en-US" dirty="0" smtClean="0"/>
              <a:t>向</a:t>
            </a:r>
            <a:r>
              <a:rPr lang="en-US" altLang="zh-CN" dirty="0" smtClean="0"/>
              <a:t>AGV</a:t>
            </a:r>
            <a:r>
              <a:rPr lang="zh-CN" altLang="en-US" dirty="0" smtClean="0"/>
              <a:t>发出空满对倒信号，防止空料架挡满料架，影响产品拉动，具体每个产品的料架临界值数量根据后续产品产量确定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93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512" y="18864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出入库逻辑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885" y="1448780"/>
            <a:ext cx="84560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涂装空换满时</a:t>
            </a:r>
            <a:r>
              <a:rPr lang="en-US" altLang="zh-CN" dirty="0" smtClean="0"/>
              <a:t>(</a:t>
            </a:r>
            <a:r>
              <a:rPr lang="zh-CN" altLang="en-US" dirty="0" smtClean="0"/>
              <a:t>同一产品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空料</a:t>
            </a:r>
            <a:r>
              <a:rPr lang="zh-CN" altLang="en-US" dirty="0"/>
              <a:t>架从哪个料道来就回哪个料道去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空料</a:t>
            </a:r>
            <a:r>
              <a:rPr lang="zh-CN" altLang="en-US" dirty="0"/>
              <a:t>架回去的料道前方如果</a:t>
            </a:r>
            <a:r>
              <a:rPr lang="zh-CN" altLang="en-US" dirty="0" smtClean="0"/>
              <a:t>有满料</a:t>
            </a:r>
            <a:r>
              <a:rPr lang="zh-CN" altLang="en-US" dirty="0"/>
              <a:t>架，则</a:t>
            </a:r>
            <a:r>
              <a:rPr lang="zh-CN" altLang="en-US" dirty="0" smtClean="0"/>
              <a:t>带满料</a:t>
            </a:r>
            <a:r>
              <a:rPr lang="zh-CN" altLang="en-US" dirty="0"/>
              <a:t>架</a:t>
            </a:r>
            <a:r>
              <a:rPr lang="zh-CN" altLang="en-US" dirty="0" smtClean="0"/>
              <a:t>回到相应排队位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空</a:t>
            </a:r>
            <a:r>
              <a:rPr lang="zh-CN" altLang="en-US" dirty="0" smtClean="0"/>
              <a:t>料</a:t>
            </a:r>
            <a:r>
              <a:rPr lang="zh-CN" altLang="en-US" dirty="0"/>
              <a:t>架回去的料道前方如果</a:t>
            </a:r>
            <a:r>
              <a:rPr lang="zh-CN" altLang="en-US" dirty="0" smtClean="0"/>
              <a:t>没有</a:t>
            </a:r>
            <a:r>
              <a:rPr lang="zh-CN" altLang="en-US" dirty="0"/>
              <a:t>满</a:t>
            </a:r>
            <a:r>
              <a:rPr lang="zh-CN" altLang="en-US" dirty="0" smtClean="0"/>
              <a:t>料</a:t>
            </a:r>
            <a:r>
              <a:rPr lang="zh-CN" altLang="en-US" dirty="0"/>
              <a:t>架，则</a:t>
            </a:r>
            <a:r>
              <a:rPr lang="zh-CN" altLang="en-US" dirty="0" smtClean="0"/>
              <a:t>根据先进先出原则选择同一产品的前满后空或全满料道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涂装空</a:t>
            </a:r>
            <a:r>
              <a:rPr lang="zh-CN" altLang="en-US" dirty="0"/>
              <a:t>换满时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不同产品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空料架从哪个料道来就回哪个料道去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空</a:t>
            </a:r>
            <a:r>
              <a:rPr lang="zh-CN" altLang="en-US" dirty="0"/>
              <a:t>料架</a:t>
            </a:r>
            <a:r>
              <a:rPr lang="zh-CN" altLang="en-US" dirty="0" smtClean="0"/>
              <a:t>回去后，根据</a:t>
            </a:r>
            <a:r>
              <a:rPr lang="zh-CN" altLang="en-US" dirty="0"/>
              <a:t>先进先出原则</a:t>
            </a:r>
            <a:r>
              <a:rPr lang="zh-CN" altLang="en-US" dirty="0" smtClean="0"/>
              <a:t>选择需求产品</a:t>
            </a:r>
            <a:r>
              <a:rPr lang="zh-CN" altLang="en-US" dirty="0"/>
              <a:t>的前满后空或全满料</a:t>
            </a:r>
            <a:r>
              <a:rPr lang="zh-CN" altLang="en-US" dirty="0" smtClean="0"/>
              <a:t>道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r>
              <a:rPr lang="zh-CN" altLang="en-US" dirty="0" smtClean="0"/>
              <a:t>涂装零头回库：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涂装上件点消耗完成后，如料架还有剩余物料，则回到归属料道的头部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48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47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涂装线边布局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Painting Loading Layout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上箭头 7"/>
          <p:cNvSpPr/>
          <p:nvPr/>
        </p:nvSpPr>
        <p:spPr>
          <a:xfrm rot="10800000">
            <a:off x="444624" y="1664804"/>
            <a:ext cx="382960" cy="3672408"/>
          </a:xfrm>
          <a:prstGeom prst="upArrow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891" y="2472807"/>
            <a:ext cx="461665" cy="2231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取件次序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910208"/>
            <a:ext cx="7343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4104185" y="4744021"/>
            <a:ext cx="395288" cy="396875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301035" y="4744021"/>
            <a:ext cx="3654425" cy="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4301035" y="5140896"/>
            <a:ext cx="3654425" cy="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椭圆 14"/>
          <p:cNvSpPr/>
          <p:nvPr/>
        </p:nvSpPr>
        <p:spPr bwMode="auto">
          <a:xfrm>
            <a:off x="7806235" y="4744021"/>
            <a:ext cx="395288" cy="396875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  <p:cxnSp>
        <p:nvCxnSpPr>
          <p:cNvPr id="16" name="直接连接符 15"/>
          <p:cNvCxnSpPr>
            <a:stCxn id="12" idx="3"/>
          </p:cNvCxnSpPr>
          <p:nvPr/>
        </p:nvCxnSpPr>
        <p:spPr bwMode="auto">
          <a:xfrm flipH="1">
            <a:off x="4104185" y="5082158"/>
            <a:ext cx="57150" cy="454025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8026898" y="5140896"/>
            <a:ext cx="0" cy="395287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 bwMode="auto">
          <a:xfrm>
            <a:off x="7487148" y="4942458"/>
            <a:ext cx="539750" cy="30638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8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9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48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涂装上件过程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Painting Loading Process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16684" y="922359"/>
            <a:ext cx="567559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49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后续问题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Following Problems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908720"/>
            <a:ext cx="57246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双边涂装线的两个需求点如何协调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提升</a:t>
            </a:r>
            <a:r>
              <a:rPr lang="en-US" altLang="zh-CN" dirty="0" smtClean="0"/>
              <a:t>AGV</a:t>
            </a:r>
            <a:r>
              <a:rPr lang="zh-CN" altLang="en-US" dirty="0" smtClean="0"/>
              <a:t>使用效率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规划逻辑的测试、落地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提升布局的柔性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料架的标准化，兼容性问题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提升料架的装载密度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兼容不同的零件，导流板、尾门、片材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……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8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51976"/>
            <a:ext cx="5330115" cy="477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5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手推车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Push Rack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6156" y="1585329"/>
            <a:ext cx="27742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密度低</a:t>
            </a:r>
            <a:endParaRPr lang="zh-CN" altLang="en-US" sz="6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40219" y="4041068"/>
            <a:ext cx="384614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人工操作</a:t>
            </a:r>
            <a:endParaRPr lang="zh-CN" altLang="en-US" sz="6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8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164674" y="2204864"/>
            <a:ext cx="6804756" cy="759634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5400" dirty="0" smtClean="0">
                <a:ln w="11430"/>
                <a:solidFill>
                  <a:srgbClr val="FFC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自动化发运项目</a:t>
            </a:r>
            <a:endParaRPr lang="zh-CN" altLang="en-US" sz="5400" dirty="0">
              <a:ln w="11430"/>
              <a:solidFill>
                <a:srgbClr val="FFC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276" y="560099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金 凯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28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36550" y="728700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项目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介绍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08720"/>
            <a:ext cx="7711774" cy="389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8600" y="4972526"/>
            <a:ext cx="805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YFPO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每家工厂都有总成件排序发运，其动作相对简单，地点固定，并且是重复循环。这很符合用机器人代替工人搬运。所以，“无人发运自动化”项目就此产生了。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3258" y="2326834"/>
            <a:ext cx="1044116" cy="101566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Truck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36550" y="728700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 smtClean="0"/>
              <a:t>慈溪工厂布局图 </a:t>
            </a:r>
            <a:r>
              <a:rPr lang="en-US" altLang="zh-CN" dirty="0"/>
              <a:t>Layout</a:t>
            </a:r>
            <a:endParaRPr lang="en-US" altLang="zh-CN" b="1" dirty="0" smtClean="0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1744" y="5373216"/>
            <a:ext cx="805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/>
              <a:t>左边部分为</a:t>
            </a:r>
            <a:r>
              <a:rPr lang="en-US" altLang="zh-CN" dirty="0" smtClean="0"/>
              <a:t>SVW1</a:t>
            </a:r>
            <a:r>
              <a:rPr lang="zh-CN" altLang="en-US" dirty="0" smtClean="0"/>
              <a:t>，右边部分为</a:t>
            </a:r>
            <a:r>
              <a:rPr lang="en-US" altLang="zh-CN" dirty="0" smtClean="0"/>
              <a:t>SVW2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defRPr/>
            </a:pPr>
            <a:r>
              <a:rPr lang="en-US" altLang="zh-CN" dirty="0" smtClean="0"/>
              <a:t> </a:t>
            </a:r>
            <a:r>
              <a:rPr lang="en-US" altLang="zh-CN" dirty="0"/>
              <a:t>The left part is SVW1, the right part for </a:t>
            </a:r>
            <a:r>
              <a:rPr lang="en-US" altLang="zh-CN" dirty="0" smtClean="0"/>
              <a:t>SVW2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5" y="943972"/>
            <a:ext cx="7436138" cy="421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24535" y="1072011"/>
            <a:ext cx="3276364" cy="406845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53299" y="1072011"/>
            <a:ext cx="3276364" cy="4068452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1607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SVW1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1511" y="11637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SVW2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629" y="18854"/>
            <a:ext cx="3040145" cy="51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三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方案规划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0646" y="4822027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线</a:t>
            </a:r>
            <a:r>
              <a:rPr lang="zh-CN" altLang="en-US" sz="2400" b="1" dirty="0" smtClean="0"/>
              <a:t>边总成料架与缓存区的空满交换</a:t>
            </a:r>
            <a:endParaRPr lang="en-US" altLang="zh-CN" sz="24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6" y="664010"/>
            <a:ext cx="6994708" cy="36485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29640" t="49302" r="59765" b="23815"/>
          <a:stretch/>
        </p:blipFill>
        <p:spPr>
          <a:xfrm>
            <a:off x="1963579" y="3733800"/>
            <a:ext cx="381953" cy="523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25547" t="23514" r="53646" b="51543"/>
          <a:stretch/>
        </p:blipFill>
        <p:spPr>
          <a:xfrm>
            <a:off x="1018367" y="2488303"/>
            <a:ext cx="828914" cy="536701"/>
          </a:xfrm>
          <a:prstGeom prst="rect">
            <a:avLst/>
          </a:prstGeom>
        </p:spPr>
      </p:pic>
      <p:sp>
        <p:nvSpPr>
          <p:cNvPr id="10" name="圆柱形 9"/>
          <p:cNvSpPr/>
          <p:nvPr/>
        </p:nvSpPr>
        <p:spPr>
          <a:xfrm>
            <a:off x="1730238" y="4018438"/>
            <a:ext cx="180406" cy="157375"/>
          </a:xfrm>
          <a:prstGeom prst="ca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52911" t="49556" r="40616" b="33230"/>
          <a:stretch/>
        </p:blipFill>
        <p:spPr>
          <a:xfrm>
            <a:off x="4979096" y="874784"/>
            <a:ext cx="366386" cy="5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-0.00555 L 0.04128 -0.00555 L 0.06315 0.01296 L 0.07774 0.0463 L 0.08086 0.10185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16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52 0.1088 L 0.07461 0.04769 L 0.06068 0.00695 L 0.03646 -0.00648 L -0.00794 -0.00648 " pathEditMode="relative" ptsTypes="AA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0.00046 L -0.0017 -0.12639 L -0.01576 -0.1669 L -0.03985 -0.18495 " pathEditMode="relative" ptsTypes="AA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5400000">
                                      <p:cBhvr>
                                        <p:cTn id="25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4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-0.00648 L 0.22149 -0.00393 C 0.22943 -0.00972 0.24961 -0.00301 0.25769 -0.00717 C 0.26224 -0.01944 0.28112 -0.02546 0.28542 -0.0375 C 0.28659 -0.05069 0.29115 -0.06643 0.29206 -0.08055 C 0.29466 -0.09189 0.29375 -0.10393 0.29597 -0.11551 C 0.29688 -0.12245 0.30052 -0.12754 0.30105 -0.13379 C 0.30078 -0.14236 0.3168 -0.14305 0.3168 -0.15185 C 0.3293 -0.15185 0.33542 -0.15625 0.3543 -0.15185 " pathEditMode="relative" rAng="0" ptsTypes="AAAAAAA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-724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4200000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4200000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85 -0.18495 L 0.15091 -0.18264 C 0.15898 -0.18658 0.16953 -0.17685 0.1776 -0.18056 C 0.18281 -0.19213 0.20039 -0.19445 0.20494 -0.20556 C 0.20586 -0.21945 0.21302 -0.23264 0.21341 -0.2463 C 0.2164 -0.2581 0.21393 -0.26597 0.21614 -0.27755 C 0.22474 -0.28009 0.2164 -0.30949 0.22513 -0.31204 C 0.23372 -0.31343 0.23711 -0.32824 0.24583 -0.32963 L 0.31862 -0.32963 " pathEditMode="relative" rAng="0" ptsTypes="AAAAAAA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69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4200000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4200000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4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3 -0.15116 L 0.33646 -0.15116 L 0.31615 -0.14213 L 0.29961 -0.11736 L 0.29206 -0.06065 L 0.29453 -0.15116 L 0.29583 -0.17384 L 0.30339 -0.21227 L 0.31992 -0.23264 L 0.38359 -0.23472 " pathEditMode="relative" ptsTypes="AAAAAAAA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4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324 L -0.07395 0.00116 L -0.0931 0.00579 L -0.10573 0.02824 L -0.11471 0.06667 L -0.11471 0.14584 L -0.11718 0.18426 L -0.12356 0.20903 L -0.14518 0.2294 L -0.39427 0.2338 L -0.3625 0.23172 L -0.34726 0.24514 L -0.33333 0.27222 L -0.33073 0.31297 L -0.32825 0.3581 L -0.32955 0.40116 " pathEditMode="relative" ptsTypes="AAAAAAAAAAAAAAAA">
                                      <p:cBhvr>
                                        <p:cTn id="44" dur="3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5400000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5400000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5400000">
                                      <p:cBhvr>
                                        <p:cTn id="5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604 -0.23472 L 0.34414 -0.23472 L 0.32891 -0.23472 L 0.31367 -0.22361 L 0.30091 -0.20555 L 0.29336 -0.17153 L 0.29336 -0.11273 L 0.29336 -0.05393 L 0.28698 -0.03356 L 0.27552 -0.01319 L 0.25143 -0.00416 L -0.00156 -0.00416 L 0.04414 -0.00416 L 0.06836 0.0206 L 0.07591 0.05232 L 0.07852 0.11343 " pathEditMode="relative" ptsTypes="AAAAAAAAAAAAAAAA">
                                      <p:cBhvr>
                                        <p:cTn id="52" dur="3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5400000">
                                      <p:cBhvr>
                                        <p:cTn id="5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5400000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5400000">
                                      <p:cBhvr>
                                        <p:cTn id="5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629" y="18854"/>
            <a:ext cx="3040145" cy="518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三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cs"/>
              </a:rPr>
              <a:t>方案规划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84881" y="1767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89662" y="1767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61809" y="1777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78427" y="1767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50574" y="1777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5" y="571173"/>
            <a:ext cx="6428318" cy="334102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>
            <a:off x="5325061" y="855370"/>
            <a:ext cx="345176" cy="43392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6477003" y="2694865"/>
            <a:ext cx="460235" cy="32544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6179743" y="2697433"/>
            <a:ext cx="460235" cy="32544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5882482" y="2700001"/>
            <a:ext cx="460235" cy="32544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5585222" y="2702569"/>
            <a:ext cx="460235" cy="32544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5287962" y="2705137"/>
            <a:ext cx="460235" cy="32544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4990702" y="2707705"/>
            <a:ext cx="460235" cy="32544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5400000">
            <a:off x="4693441" y="2710273"/>
            <a:ext cx="460235" cy="32544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>
            <a:off x="6145456" y="855370"/>
            <a:ext cx="345176" cy="43392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>
            <a:off x="6458549" y="855370"/>
            <a:ext cx="345176" cy="4339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33944" t="16357" r="57030" b="72599"/>
          <a:stretch/>
        </p:blipFill>
        <p:spPr>
          <a:xfrm>
            <a:off x="1531314" y="3390252"/>
            <a:ext cx="825365" cy="545470"/>
          </a:xfrm>
          <a:prstGeom prst="rect">
            <a:avLst/>
          </a:prstGeom>
        </p:spPr>
      </p:pic>
      <p:sp>
        <p:nvSpPr>
          <p:cNvPr id="41" name="圆柱形 40"/>
          <p:cNvSpPr/>
          <p:nvPr/>
        </p:nvSpPr>
        <p:spPr>
          <a:xfrm>
            <a:off x="4361837" y="1169498"/>
            <a:ext cx="180406" cy="157375"/>
          </a:xfrm>
          <a:prstGeom prst="ca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4989548" y="809029"/>
            <a:ext cx="415257" cy="1327664"/>
            <a:chOff x="11389617" y="4350732"/>
            <a:chExt cx="553676" cy="1327664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4"/>
            <a:srcRect l="33944" t="16506" r="56298" b="72598"/>
            <a:stretch/>
          </p:blipFill>
          <p:spPr>
            <a:xfrm rot="16200000">
              <a:off x="11079338" y="4814442"/>
              <a:ext cx="1189791" cy="538118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/>
            <a:srcRect l="39280" t="60469" r="53140" b="20961"/>
            <a:stretch/>
          </p:blipFill>
          <p:spPr>
            <a:xfrm rot="10800000">
              <a:off x="11389617" y="4350732"/>
              <a:ext cx="511185" cy="507295"/>
            </a:xfrm>
            <a:prstGeom prst="rect">
              <a:avLst/>
            </a:prstGeom>
          </p:spPr>
        </p:pic>
      </p:grp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>
            <a:off x="5010736" y="855370"/>
            <a:ext cx="345176" cy="43392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/>
          <a:srcRect l="31992" t="28094" r="56566" b="45276"/>
          <a:stretch/>
        </p:blipFill>
        <p:spPr>
          <a:xfrm rot="16200000">
            <a:off x="6581653" y="2247925"/>
            <a:ext cx="460235" cy="32544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/>
          <a:srcRect l="33694" t="16357" r="56830" b="72599"/>
          <a:stretch/>
        </p:blipFill>
        <p:spPr>
          <a:xfrm rot="10800000">
            <a:off x="6722074" y="2108649"/>
            <a:ext cx="866480" cy="54546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6534356" y="2582803"/>
            <a:ext cx="908880" cy="549566"/>
            <a:chOff x="9146566" y="4528646"/>
            <a:chExt cx="1211840" cy="549566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4"/>
            <a:srcRect l="33944" t="16274" r="56298" b="72599"/>
            <a:stretch/>
          </p:blipFill>
          <p:spPr>
            <a:xfrm rot="10800000">
              <a:off x="9168615" y="4528646"/>
              <a:ext cx="1189791" cy="54956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3"/>
            <a:srcRect l="31992" t="28094" r="56566" b="45276"/>
            <a:stretch/>
          </p:blipFill>
          <p:spPr>
            <a:xfrm rot="5400000">
              <a:off x="9133410" y="4603588"/>
              <a:ext cx="460235" cy="43392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1531314" y="4683059"/>
            <a:ext cx="5911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缓存区与车辆的</a:t>
            </a:r>
            <a:r>
              <a:rPr lang="zh-CN" altLang="en-US" sz="2400" b="1" dirty="0"/>
              <a:t>空满</a:t>
            </a:r>
            <a:r>
              <a:rPr lang="zh-CN" altLang="en-US" sz="2400" b="1" dirty="0" smtClean="0"/>
              <a:t>交换</a:t>
            </a:r>
            <a:r>
              <a:rPr lang="zh-CN" altLang="en-US" sz="2400" b="1" dirty="0"/>
              <a:t>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4289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0093 L 0.1944 0.00486 L 0.21354 -0.01621 L 0.22227 -0.04815 C 0.22266 -0.10116 0.22305 -0.15509 0.2237 -0.20787 L 0.23125 -0.24028 L 0.25026 -0.2544 L 0.32552 -0.25347 C 0.33073 -0.25787 0.33737 -0.26158 0.34284 -0.26597 C 0.34648 -0.28079 0.35052 -0.28426 0.35469 -0.29954 C 0.35404 -0.31065 0.35482 -0.30394 0.35443 -0.31482 " pathEditMode="relative" rAng="0" ptsTypes="AAAAAA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541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5400000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5400000">
                                      <p:cBhvr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-5400000">
                                      <p:cBhvr>
                                        <p:cTn id="2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2731 L 0.00052 0.01783 L 0.0069 0.04491 L 0.01706 0.05625 L 0.02344 0.06297 L 0.29297 0.06297 L 0.27135 0.06528 L 0.25859 0.07871 L 0.25091 0.097 L 0.24713 0.11274 L 0.23945 0.12408 L 0.22812 0.13542 L 0.19375 0.13542 " pathEditMode="relative" rAng="0" ptsTypes="AAAAAAAAAAAAA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81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5400000">
                                      <p:cBhvr>
                                        <p:cTn id="3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00509 L 0.00925 0.00509 L 0.02709 -0.00162 L 0.03477 -0.0287 L 0.04492 -0.05139 L 0.05638 -0.0625 L 0.03854 -0.04004 L 0.02839 0.0007 L 0.02071 0.03449 L 0.01055 0.05949 L 0.00039 0.07084 L -0.01224 0.07084 " pathEditMode="relative" ptsTypes="AAAAAAAAAAAA">
                                      <p:cBhvr>
                                        <p:cTn id="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0139 L 0.01485 0.00139 L 0.03138 -0.01227 L 0.04414 -0.0507 L 0.0556 -0.09584 L 0.06068 -0.11852 L 0.06953 -0.12755 L 0.08229 -0.13866 L 0.09375 -0.13658 L -0.16562 -0.13866 L -0.17968 -0.14329 L -0.18854 -0.15903 L -0.19492 -0.175 L -0.19622 -0.18843 L -0.19739 -0.2132 " pathEditMode="relative" ptsTypes="AAAAAAAAAAAAAAA">
                                      <p:cBhvr>
                                        <p:cTn id="5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5400000">
                                      <p:cBhvr>
                                        <p:cTn id="5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36550" y="728700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accent2"/>
                </a:solidFill>
              </a:rPr>
              <a:t>关键点</a:t>
            </a:r>
            <a:endParaRPr lang="en-US" altLang="zh-CN" b="1" dirty="0" smtClean="0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817" y="3344473"/>
            <a:ext cx="8051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卡车停车位需要改建，装定位槽。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7" y="786892"/>
            <a:ext cx="3410108" cy="25575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816361"/>
            <a:ext cx="3370816" cy="25281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285" y="6016263"/>
            <a:ext cx="8051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车辆内部也需要“梅花桩”固定料架相对位置。</a:t>
            </a:r>
            <a:endParaRPr lang="en-US" altLang="zh-CN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3701709"/>
            <a:ext cx="3370816" cy="23145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7" y="3701710"/>
            <a:ext cx="3410108" cy="23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56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95836" y="1962373"/>
            <a:ext cx="29209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Q&amp;A</a:t>
            </a:r>
            <a:endParaRPr lang="zh-CN" altLang="en-US" sz="96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3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5" descr="C:\Users\apple\Desktop\mb\222222222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50" y="3425809"/>
            <a:ext cx="184189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矩形 6"/>
          <p:cNvSpPr>
            <a:spLocks noChangeArrowheads="1"/>
          </p:cNvSpPr>
          <p:nvPr/>
        </p:nvSpPr>
        <p:spPr bwMode="auto">
          <a:xfrm>
            <a:off x="3167844" y="2240868"/>
            <a:ext cx="277230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44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THANKS </a:t>
            </a:r>
          </a:p>
          <a:p>
            <a:pPr eaLnBrk="0" hangingPunct="0"/>
            <a:r>
              <a:rPr lang="en-US" altLang="zh-CN" sz="24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FOR WATCHING</a:t>
            </a:r>
          </a:p>
        </p:txBody>
      </p:sp>
      <p:pic>
        <p:nvPicPr>
          <p:cNvPr id="4710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640" y="3425810"/>
            <a:ext cx="77509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3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6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方式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Style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8554"/>
            <a:ext cx="7768702" cy="344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7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解决方案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Solution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160748"/>
            <a:ext cx="3076575" cy="479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160747"/>
            <a:ext cx="4901293" cy="479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29012" y="309573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25%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27984" y="309573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25%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56853" y="3095730"/>
            <a:ext cx="588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6491" y="3104964"/>
            <a:ext cx="2334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≈  </a:t>
            </a:r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50%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上箭头 1"/>
          <p:cNvSpPr/>
          <p:nvPr/>
        </p:nvSpPr>
        <p:spPr>
          <a:xfrm>
            <a:off x="971600" y="3104964"/>
            <a:ext cx="540060" cy="923330"/>
          </a:xfrm>
          <a:prstGeom prst="upArrow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4022725" y="3104964"/>
            <a:ext cx="540060" cy="923330"/>
          </a:xfrm>
          <a:prstGeom prst="upArrow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75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2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8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6550" y="727075"/>
            <a:ext cx="8580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28600" y="152400"/>
            <a:ext cx="8837613" cy="427038"/>
          </a:xfrm>
          <a:prstGeom prst="rect">
            <a:avLst/>
          </a:prstGeom>
        </p:spPr>
        <p:txBody>
          <a:bodyPr/>
          <a:lstStyle>
            <a:lvl1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4730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9302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13874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18446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2301875" indent="-4730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Wingdings" pitchFamily="2" charset="2"/>
              <a:buChar char="£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Clr>
                <a:srgbClr val="00AFF0"/>
              </a:buClr>
              <a:buSzPct val="110000"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安全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Safety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864157" y="5199583"/>
            <a:ext cx="2916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 smtClean="0"/>
              <a:t>三段式设计</a:t>
            </a:r>
            <a:endParaRPr lang="en-US" altLang="zh-CN" sz="2400" b="1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225677"/>
            <a:ext cx="2819412" cy="397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1225677"/>
            <a:ext cx="4978401" cy="397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678113" y="519958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/>
              <a:t>低底盘设计</a:t>
            </a:r>
          </a:p>
        </p:txBody>
      </p:sp>
    </p:spTree>
    <p:extLst>
      <p:ext uri="{BB962C8B-B14F-4D97-AF65-F5344CB8AC3E}">
        <p14:creationId xmlns:p14="http://schemas.microsoft.com/office/powerpoint/2010/main" val="20697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页脚占位符 3"/>
          <p:cNvSpPr txBox="1">
            <a:spLocks noGrp="1"/>
          </p:cNvSpPr>
          <p:nvPr/>
        </p:nvSpPr>
        <p:spPr bwMode="auto">
          <a:xfrm>
            <a:off x="349250" y="6538913"/>
            <a:ext cx="7346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GB" altLang="zh-CN" sz="800" dirty="0">
                <a:solidFill>
                  <a:schemeClr val="accent1"/>
                </a:solidFill>
              </a:rPr>
              <a:t>PAGE </a:t>
            </a:r>
            <a:fld id="{A73B069E-D4E3-4257-8925-1FA432F5299F}" type="slidenum">
              <a:rPr lang="en-GB" altLang="zh-CN" sz="800">
                <a:solidFill>
                  <a:schemeClr val="accent1"/>
                </a:solidFill>
              </a:rPr>
              <a:pPr/>
              <a:t>9</a:t>
            </a:fld>
            <a:r>
              <a:rPr lang="en-GB" altLang="zh-CN" sz="800" dirty="0">
                <a:solidFill>
                  <a:schemeClr val="accent1"/>
                </a:solidFill>
              </a:rPr>
              <a:t> </a:t>
            </a:r>
            <a:r>
              <a:rPr lang="en-GB" altLang="zh-CN" sz="800" dirty="0" smtClean="0">
                <a:solidFill>
                  <a:schemeClr val="accent1"/>
                </a:solidFill>
              </a:rPr>
              <a:t>/17 </a:t>
            </a:r>
            <a:endParaRPr lang="en-GB" altLang="zh-CN" sz="800" dirty="0">
              <a:solidFill>
                <a:schemeClr val="accen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64356" y="1962373"/>
            <a:ext cx="578395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关键设备</a:t>
            </a:r>
            <a:endParaRPr lang="en-US" altLang="zh-CN" sz="6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zh-CN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Key Equipment</a:t>
            </a:r>
            <a:endParaRPr lang="zh-CN" altLang="en-US" sz="6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4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Français">
  <a:themeElements>
    <a:clrScheme name="PPT_Français 1">
      <a:dk1>
        <a:srgbClr val="000000"/>
      </a:dk1>
      <a:lt1>
        <a:srgbClr val="FFFFFF"/>
      </a:lt1>
      <a:dk2>
        <a:srgbClr val="0D3594"/>
      </a:dk2>
      <a:lt2>
        <a:srgbClr val="C0C0C0"/>
      </a:lt2>
      <a:accent1>
        <a:srgbClr val="00AFF0"/>
      </a:accent1>
      <a:accent2>
        <a:srgbClr val="0091C8"/>
      </a:accent2>
      <a:accent3>
        <a:srgbClr val="FFFFFF"/>
      </a:accent3>
      <a:accent4>
        <a:srgbClr val="000000"/>
      </a:accent4>
      <a:accent5>
        <a:srgbClr val="AAD4F6"/>
      </a:accent5>
      <a:accent6>
        <a:srgbClr val="0083B5"/>
      </a:accent6>
      <a:hlink>
        <a:srgbClr val="F56E23"/>
      </a:hlink>
      <a:folHlink>
        <a:srgbClr val="D70F50"/>
      </a:folHlink>
    </a:clrScheme>
    <a:fontScheme name="PPT_França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Français 1">
        <a:dk1>
          <a:srgbClr val="000000"/>
        </a:dk1>
        <a:lt1>
          <a:srgbClr val="FFFFFF"/>
        </a:lt1>
        <a:dk2>
          <a:srgbClr val="0D3594"/>
        </a:dk2>
        <a:lt2>
          <a:srgbClr val="C0C0C0"/>
        </a:lt2>
        <a:accent1>
          <a:srgbClr val="00AFF0"/>
        </a:accent1>
        <a:accent2>
          <a:srgbClr val="0091C8"/>
        </a:accent2>
        <a:accent3>
          <a:srgbClr val="FFFFFF"/>
        </a:accent3>
        <a:accent4>
          <a:srgbClr val="000000"/>
        </a:accent4>
        <a:accent5>
          <a:srgbClr val="AAD4F6"/>
        </a:accent5>
        <a:accent6>
          <a:srgbClr val="0083B5"/>
        </a:accent6>
        <a:hlink>
          <a:srgbClr val="F56E23"/>
        </a:hlink>
        <a:folHlink>
          <a:srgbClr val="D70F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PT_Français">
  <a:themeElements>
    <a:clrScheme name="1_PPT_Français 1">
      <a:dk1>
        <a:srgbClr val="000000"/>
      </a:dk1>
      <a:lt1>
        <a:srgbClr val="FFFFFF"/>
      </a:lt1>
      <a:dk2>
        <a:srgbClr val="0D3594"/>
      </a:dk2>
      <a:lt2>
        <a:srgbClr val="C0C0C0"/>
      </a:lt2>
      <a:accent1>
        <a:srgbClr val="00AFF0"/>
      </a:accent1>
      <a:accent2>
        <a:srgbClr val="0091C8"/>
      </a:accent2>
      <a:accent3>
        <a:srgbClr val="FFFFFF"/>
      </a:accent3>
      <a:accent4>
        <a:srgbClr val="000000"/>
      </a:accent4>
      <a:accent5>
        <a:srgbClr val="AAD4F6"/>
      </a:accent5>
      <a:accent6>
        <a:srgbClr val="0083B5"/>
      </a:accent6>
      <a:hlink>
        <a:srgbClr val="F56E23"/>
      </a:hlink>
      <a:folHlink>
        <a:srgbClr val="D70F50"/>
      </a:folHlink>
    </a:clrScheme>
    <a:fontScheme name="1_PPT_França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PT_Français 1">
        <a:dk1>
          <a:srgbClr val="000000"/>
        </a:dk1>
        <a:lt1>
          <a:srgbClr val="FFFFFF"/>
        </a:lt1>
        <a:dk2>
          <a:srgbClr val="0D3594"/>
        </a:dk2>
        <a:lt2>
          <a:srgbClr val="C0C0C0"/>
        </a:lt2>
        <a:accent1>
          <a:srgbClr val="00AFF0"/>
        </a:accent1>
        <a:accent2>
          <a:srgbClr val="0091C8"/>
        </a:accent2>
        <a:accent3>
          <a:srgbClr val="FFFFFF"/>
        </a:accent3>
        <a:accent4>
          <a:srgbClr val="000000"/>
        </a:accent4>
        <a:accent5>
          <a:srgbClr val="AAD4F6"/>
        </a:accent5>
        <a:accent6>
          <a:srgbClr val="0083B5"/>
        </a:accent6>
        <a:hlink>
          <a:srgbClr val="F56E23"/>
        </a:hlink>
        <a:folHlink>
          <a:srgbClr val="D70F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14852</TotalTime>
  <Pages>0</Pages>
  <Words>2244</Words>
  <Characters>0</Characters>
  <Application>Microsoft Office PowerPoint</Application>
  <DocSecurity>0</DocSecurity>
  <PresentationFormat>全屏显示(4:3)</PresentationFormat>
  <Lines>0</Lines>
  <Paragraphs>584</Paragraphs>
  <Slides>57</Slides>
  <Notes>54</Notes>
  <HiddenSlides>5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59" baseType="lpstr">
      <vt:lpstr>PPT_Français</vt:lpstr>
      <vt:lpstr>1_PPT_Français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 company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Epsilon LWB &amp; SGM985 项目</dc:title>
  <dc:creator>Yanfeng</dc:creator>
  <cp:lastModifiedBy>Wu Wei(YFPOMS)</cp:lastModifiedBy>
  <cp:revision>946</cp:revision>
  <cp:lastPrinted>1899-12-30T00:00:00Z</cp:lastPrinted>
  <dcterms:created xsi:type="dcterms:W3CDTF">2008-07-19T23:23:14Z</dcterms:created>
  <dcterms:modified xsi:type="dcterms:W3CDTF">2017-07-18T06:52:16Z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